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p:regular r:id="rId26"/>
      <p:bold r:id="rId27"/>
      <p:italic r:id="rId28"/>
      <p:boldItalic r:id="rId29"/>
    </p:embeddedFont>
    <p:embeddedFont>
      <p:font typeface="Playfair Display"/>
      <p:regular r:id="rId30"/>
      <p:bold r:id="rId31"/>
      <p:italic r:id="rId32"/>
      <p:boldItalic r:id="rId33"/>
    </p:embeddedFont>
    <p:embeddedFont>
      <p:font typeface="Abel"/>
      <p:regular r:id="rId34"/>
    </p:embeddedFont>
    <p:embeddedFont>
      <p:font typeface="Playfair Display SemiBold"/>
      <p:regular r:id="rId35"/>
      <p:bold r:id="rId36"/>
      <p:italic r:id="rId37"/>
      <p:boldItalic r:id="rId38"/>
    </p:embeddedFont>
    <p:embeddedFont>
      <p:font typeface="Open Sans Light"/>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Light-bold.fntdata"/><Relationship Id="rId20" Type="http://schemas.openxmlformats.org/officeDocument/2006/relationships/slide" Target="slides/slide15.xml"/><Relationship Id="rId42" Type="http://schemas.openxmlformats.org/officeDocument/2006/relationships/font" Target="fonts/OpenSansLight-boldItalic.fntdata"/><Relationship Id="rId41" Type="http://schemas.openxmlformats.org/officeDocument/2006/relationships/font" Target="fonts/OpenSansLight-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slide" Target="slides/slide20.xml"/><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bold.fntdata"/><Relationship Id="rId30" Type="http://schemas.openxmlformats.org/officeDocument/2006/relationships/font" Target="fonts/PlayfairDisplay-regular.fntdata"/><Relationship Id="rId11" Type="http://schemas.openxmlformats.org/officeDocument/2006/relationships/slide" Target="slides/slide6.xml"/><Relationship Id="rId33" Type="http://schemas.openxmlformats.org/officeDocument/2006/relationships/font" Target="fonts/PlayfairDisplay-boldItalic.fntdata"/><Relationship Id="rId10" Type="http://schemas.openxmlformats.org/officeDocument/2006/relationships/slide" Target="slides/slide5.xml"/><Relationship Id="rId32" Type="http://schemas.openxmlformats.org/officeDocument/2006/relationships/font" Target="fonts/PlayfairDisplay-italic.fntdata"/><Relationship Id="rId13" Type="http://schemas.openxmlformats.org/officeDocument/2006/relationships/slide" Target="slides/slide8.xml"/><Relationship Id="rId35" Type="http://schemas.openxmlformats.org/officeDocument/2006/relationships/font" Target="fonts/PlayfairDisplaySemiBold-regular.fntdata"/><Relationship Id="rId12" Type="http://schemas.openxmlformats.org/officeDocument/2006/relationships/slide" Target="slides/slide7.xml"/><Relationship Id="rId34" Type="http://schemas.openxmlformats.org/officeDocument/2006/relationships/font" Target="fonts/Abel-regular.fntdata"/><Relationship Id="rId15" Type="http://schemas.openxmlformats.org/officeDocument/2006/relationships/slide" Target="slides/slide10.xml"/><Relationship Id="rId37" Type="http://schemas.openxmlformats.org/officeDocument/2006/relationships/font" Target="fonts/PlayfairDisplaySemiBold-italic.fntdata"/><Relationship Id="rId14" Type="http://schemas.openxmlformats.org/officeDocument/2006/relationships/slide" Target="slides/slide9.xml"/><Relationship Id="rId36" Type="http://schemas.openxmlformats.org/officeDocument/2006/relationships/font" Target="fonts/PlayfairDisplaySemiBold-bold.fntdata"/><Relationship Id="rId17" Type="http://schemas.openxmlformats.org/officeDocument/2006/relationships/slide" Target="slides/slide12.xml"/><Relationship Id="rId39" Type="http://schemas.openxmlformats.org/officeDocument/2006/relationships/font" Target="fonts/OpenSansLight-regular.fntdata"/><Relationship Id="rId16" Type="http://schemas.openxmlformats.org/officeDocument/2006/relationships/slide" Target="slides/slide11.xml"/><Relationship Id="rId38" Type="http://schemas.openxmlformats.org/officeDocument/2006/relationships/font" Target="fonts/PlayfairDisplaySemiBold-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69dd5a0317_6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69dd5a0317_6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00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Zara was the pioneer at creating a BM that </a:t>
            </a:r>
            <a:r>
              <a:rPr b="1" lang="pt-BR" sz="1000" u="sng">
                <a:solidFill>
                  <a:srgbClr val="373A3C"/>
                </a:solidFill>
                <a:highlight>
                  <a:srgbClr val="FFFFFF"/>
                </a:highlight>
                <a:latin typeface="Roboto"/>
                <a:ea typeface="Roboto"/>
                <a:cs typeface="Roboto"/>
                <a:sym typeface="Roboto"/>
              </a:rPr>
              <a:t>computerized inventory management</a:t>
            </a:r>
            <a:r>
              <a:rPr lang="pt-BR" sz="1000" u="sng">
                <a:solidFill>
                  <a:srgbClr val="373A3C"/>
                </a:solidFill>
                <a:highlight>
                  <a:srgbClr val="FFFFFF"/>
                </a:highlight>
                <a:latin typeface="Roboto"/>
                <a:ea typeface="Roboto"/>
                <a:cs typeface="Roboto"/>
                <a:sym typeface="Roboto"/>
              </a:rPr>
              <a:t> </a:t>
            </a:r>
            <a:r>
              <a:rPr lang="pt-BR" sz="1000">
                <a:solidFill>
                  <a:srgbClr val="373A3C"/>
                </a:solidFill>
                <a:highlight>
                  <a:srgbClr val="FFFFFF"/>
                </a:highlight>
                <a:latin typeface="Roboto"/>
                <a:ea typeface="Roboto"/>
                <a:cs typeface="Roboto"/>
                <a:sym typeface="Roboto"/>
              </a:rPr>
              <a:t>and collected data </a:t>
            </a:r>
            <a:r>
              <a:rPr b="1" lang="pt-BR" sz="1000">
                <a:solidFill>
                  <a:srgbClr val="373A3C"/>
                </a:solidFill>
                <a:highlight>
                  <a:srgbClr val="FFFFFF"/>
                </a:highlight>
                <a:latin typeface="Roboto"/>
                <a:ea typeface="Roboto"/>
                <a:cs typeface="Roboto"/>
                <a:sym typeface="Roboto"/>
              </a:rPr>
              <a:t>from sales</a:t>
            </a:r>
            <a:r>
              <a:rPr lang="pt-BR" sz="1000">
                <a:solidFill>
                  <a:srgbClr val="373A3C"/>
                </a:solidFill>
                <a:highlight>
                  <a:srgbClr val="FFFFFF"/>
                </a:highlight>
                <a:latin typeface="Roboto"/>
                <a:ea typeface="Roboto"/>
                <a:cs typeface="Roboto"/>
                <a:sym typeface="Roboto"/>
              </a:rPr>
              <a:t>.</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They were the pioneers of fast-fashion, which was only allowed through computerized management, which made them evolve into one of the most relevant and unique companies in the apparel industry.</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The computerized inventory management allowed Zara to </a:t>
            </a:r>
            <a:r>
              <a:rPr b="1" lang="pt-BR" sz="1000" u="sng">
                <a:solidFill>
                  <a:srgbClr val="373A3C"/>
                </a:solidFill>
                <a:highlight>
                  <a:srgbClr val="FFFFFF"/>
                </a:highlight>
                <a:latin typeface="Roboto"/>
                <a:ea typeface="Roboto"/>
                <a:cs typeface="Roboto"/>
                <a:sym typeface="Roboto"/>
              </a:rPr>
              <a:t>target specific customer regions and segments, making specific designs for specific countries/stores</a:t>
            </a:r>
            <a:endParaRPr b="1" sz="1000" u="sng">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This also allowed Zara to </a:t>
            </a:r>
            <a:r>
              <a:rPr b="1" lang="pt-BR" sz="1000" u="sng">
                <a:solidFill>
                  <a:srgbClr val="373A3C"/>
                </a:solidFill>
                <a:highlight>
                  <a:srgbClr val="FFFFFF"/>
                </a:highlight>
                <a:latin typeface="Roboto"/>
                <a:ea typeface="Roboto"/>
                <a:cs typeface="Roboto"/>
                <a:sym typeface="Roboto"/>
              </a:rPr>
              <a:t>create a design and production cycle of 3 weeks for each product</a:t>
            </a:r>
            <a:r>
              <a:rPr lang="pt-BR" sz="1000" u="sng">
                <a:solidFill>
                  <a:srgbClr val="373A3C"/>
                </a:solidFill>
                <a:highlight>
                  <a:srgbClr val="FFFFFF"/>
                </a:highlight>
                <a:latin typeface="Roboto"/>
                <a:ea typeface="Roboto"/>
                <a:cs typeface="Roboto"/>
                <a:sym typeface="Roboto"/>
              </a:rPr>
              <a:t>,</a:t>
            </a:r>
            <a:r>
              <a:rPr lang="pt-BR" sz="1000">
                <a:solidFill>
                  <a:srgbClr val="373A3C"/>
                </a:solidFill>
                <a:highlight>
                  <a:srgbClr val="FFFFFF"/>
                </a:highlight>
                <a:latin typeface="Roboto"/>
                <a:ea typeface="Roboto"/>
                <a:cs typeface="Roboto"/>
                <a:sym typeface="Roboto"/>
              </a:rPr>
              <a:t> producing low batches of 300-500 pieces, reducing losses from inventory</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All this methods allowed reduced costs of production and high variety of products with a high refresh rate (2 to 3 weeks)</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The made people go often to the stores, check for new apparel and impulse buy products</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Also, digitalization allowed Zara to build an</a:t>
            </a:r>
            <a:r>
              <a:rPr b="1" lang="pt-BR" sz="1000" u="sng">
                <a:solidFill>
                  <a:srgbClr val="373A3C"/>
                </a:solidFill>
                <a:highlight>
                  <a:srgbClr val="FFFFFF"/>
                </a:highlight>
                <a:latin typeface="Roboto"/>
                <a:ea typeface="Roboto"/>
                <a:cs typeface="Roboto"/>
                <a:sym typeface="Roboto"/>
              </a:rPr>
              <a:t> e-commerce platform</a:t>
            </a:r>
            <a:r>
              <a:rPr lang="pt-BR" sz="1000" u="sng">
                <a:solidFill>
                  <a:srgbClr val="373A3C"/>
                </a:solidFill>
                <a:highlight>
                  <a:srgbClr val="FFFFFF"/>
                </a:highlight>
                <a:latin typeface="Roboto"/>
                <a:ea typeface="Roboto"/>
                <a:cs typeface="Roboto"/>
                <a:sym typeface="Roboto"/>
              </a:rPr>
              <a:t>,</a:t>
            </a:r>
            <a:r>
              <a:rPr lang="pt-BR" sz="1000">
                <a:solidFill>
                  <a:srgbClr val="373A3C"/>
                </a:solidFill>
                <a:highlight>
                  <a:srgbClr val="FFFFFF"/>
                </a:highlight>
                <a:latin typeface="Roboto"/>
                <a:ea typeface="Roboto"/>
                <a:cs typeface="Roboto"/>
                <a:sym typeface="Roboto"/>
              </a:rPr>
              <a:t> which increased their capability to </a:t>
            </a:r>
            <a:r>
              <a:rPr b="1" lang="pt-BR" sz="1000" u="sng">
                <a:solidFill>
                  <a:srgbClr val="373A3C"/>
                </a:solidFill>
                <a:highlight>
                  <a:srgbClr val="FFFFFF"/>
                </a:highlight>
                <a:latin typeface="Roboto"/>
                <a:ea typeface="Roboto"/>
                <a:cs typeface="Roboto"/>
                <a:sym typeface="Roboto"/>
              </a:rPr>
              <a:t>collect data and improve their fast fashion model</a:t>
            </a:r>
            <a:r>
              <a:rPr lang="pt-BR" sz="1000">
                <a:solidFill>
                  <a:srgbClr val="373A3C"/>
                </a:solidFill>
                <a:highlight>
                  <a:srgbClr val="FFFFFF"/>
                </a:highlight>
                <a:latin typeface="Roboto"/>
                <a:ea typeface="Roboto"/>
                <a:cs typeface="Roboto"/>
                <a:sym typeface="Roboto"/>
              </a:rPr>
              <a:t>.</a:t>
            </a:r>
            <a:endParaRPr>
              <a:solidFill>
                <a:schemeClr val="dk1"/>
              </a:solidFill>
            </a:endParaRPr>
          </a:p>
          <a:p>
            <a:pPr indent="0" lvl="0" marL="0" rtl="0" algn="l">
              <a:spcBef>
                <a:spcPts val="10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ffcff86aa1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ffcff86aa1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169dd5a0317_6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169dd5a0317_6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00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Given SHEIN is an </a:t>
            </a:r>
            <a:r>
              <a:rPr b="1" lang="pt-BR" sz="1000">
                <a:solidFill>
                  <a:srgbClr val="373A3C"/>
                </a:solidFill>
                <a:highlight>
                  <a:srgbClr val="FFFFFF"/>
                </a:highlight>
                <a:latin typeface="Roboto"/>
                <a:ea typeface="Roboto"/>
                <a:cs typeface="Roboto"/>
                <a:sym typeface="Roboto"/>
              </a:rPr>
              <a:t>online-only company</a:t>
            </a:r>
            <a:r>
              <a:rPr lang="pt-BR" sz="1000">
                <a:solidFill>
                  <a:srgbClr val="373A3C"/>
                </a:solidFill>
                <a:highlight>
                  <a:srgbClr val="FFFFFF"/>
                </a:highlight>
                <a:latin typeface="Roboto"/>
                <a:ea typeface="Roboto"/>
                <a:cs typeface="Roboto"/>
                <a:sym typeface="Roboto"/>
              </a:rPr>
              <a:t>, digitalization plays a major role in its business model. In addition to that, the </a:t>
            </a:r>
            <a:r>
              <a:rPr b="1" lang="pt-BR" sz="1000">
                <a:solidFill>
                  <a:srgbClr val="373A3C"/>
                </a:solidFill>
                <a:highlight>
                  <a:srgbClr val="FFFFFF"/>
                </a:highlight>
                <a:latin typeface="Roboto"/>
                <a:ea typeface="Roboto"/>
                <a:cs typeface="Roboto"/>
                <a:sym typeface="Roboto"/>
              </a:rPr>
              <a:t>absence of a physical store reduces maintenance costs</a:t>
            </a:r>
            <a:r>
              <a:rPr lang="pt-BR" sz="1000">
                <a:solidFill>
                  <a:srgbClr val="373A3C"/>
                </a:solidFill>
                <a:highlight>
                  <a:srgbClr val="FFFFFF"/>
                </a:highlight>
                <a:latin typeface="Roboto"/>
                <a:ea typeface="Roboto"/>
                <a:cs typeface="Roboto"/>
                <a:sym typeface="Roboto"/>
              </a:rPr>
              <a:t>. </a:t>
            </a:r>
            <a:endParaRPr sz="1000" u="sng">
              <a:solidFill>
                <a:srgbClr val="FF0000"/>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Given SHEIN is digital, they have almost a </a:t>
            </a:r>
            <a:r>
              <a:rPr b="1" lang="pt-BR" sz="1000">
                <a:solidFill>
                  <a:srgbClr val="373A3C"/>
                </a:solidFill>
                <a:highlight>
                  <a:srgbClr val="FFFFFF"/>
                </a:highlight>
                <a:latin typeface="Roboto"/>
                <a:ea typeface="Roboto"/>
                <a:cs typeface="Roboto"/>
                <a:sym typeface="Roboto"/>
              </a:rPr>
              <a:t>“real-time” way to perform data analysis</a:t>
            </a:r>
            <a:r>
              <a:rPr lang="pt-BR" sz="1000">
                <a:solidFill>
                  <a:srgbClr val="373A3C"/>
                </a:solidFill>
                <a:highlight>
                  <a:srgbClr val="FFFFFF"/>
                </a:highlight>
                <a:latin typeface="Roboto"/>
                <a:ea typeface="Roboto"/>
                <a:cs typeface="Roboto"/>
                <a:sym typeface="Roboto"/>
              </a:rPr>
              <a:t> with access to more information than just “what people bought at what store”</a:t>
            </a:r>
            <a:endParaRPr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This makes them </a:t>
            </a:r>
            <a:r>
              <a:rPr b="1" lang="pt-BR" sz="1000">
                <a:solidFill>
                  <a:srgbClr val="373A3C"/>
                </a:solidFill>
                <a:highlight>
                  <a:srgbClr val="FFFFFF"/>
                </a:highlight>
                <a:latin typeface="Roboto"/>
                <a:ea typeface="Roboto"/>
                <a:cs typeface="Roboto"/>
                <a:sym typeface="Roboto"/>
              </a:rPr>
              <a:t>predict and catch on trends at a really high pace, targeting specific consumers and regions.</a:t>
            </a:r>
            <a:endParaRPr b="1" sz="1000">
              <a:solidFill>
                <a:srgbClr val="373A3C"/>
              </a:solidFill>
              <a:highlight>
                <a:srgbClr val="FFFFFF"/>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rgbClr val="FFFFFF"/>
                </a:highlight>
                <a:latin typeface="Roboto"/>
                <a:ea typeface="Roboto"/>
                <a:cs typeface="Roboto"/>
                <a:sym typeface="Roboto"/>
              </a:rPr>
              <a:t>This allows SHEIN to have </a:t>
            </a:r>
            <a:r>
              <a:rPr b="1" lang="pt-BR" sz="1000">
                <a:solidFill>
                  <a:srgbClr val="373A3C"/>
                </a:solidFill>
                <a:highlight>
                  <a:srgbClr val="FFFFFF"/>
                </a:highlight>
                <a:latin typeface="Roboto"/>
                <a:ea typeface="Roboto"/>
                <a:cs typeface="Roboto"/>
                <a:sym typeface="Roboto"/>
              </a:rPr>
              <a:t>new designs crafted within as little as 3 days</a:t>
            </a:r>
            <a:r>
              <a:rPr lang="pt-BR" sz="1000">
                <a:solidFill>
                  <a:srgbClr val="373A3C"/>
                </a:solidFill>
                <a:highlight>
                  <a:srgbClr val="FFFFFF"/>
                </a:highlight>
                <a:latin typeface="Roboto"/>
                <a:ea typeface="Roboto"/>
                <a:cs typeface="Roboto"/>
                <a:sym typeface="Roboto"/>
              </a:rPr>
              <a:t>, building an innovative ultra fast-fashion business model.</a:t>
            </a:r>
            <a:endParaRPr sz="1000">
              <a:solidFill>
                <a:srgbClr val="373A3C"/>
              </a:solidFill>
              <a:highlight>
                <a:srgbClr val="FFFFFF"/>
              </a:highlight>
              <a:latin typeface="Roboto"/>
              <a:ea typeface="Roboto"/>
              <a:cs typeface="Roboto"/>
              <a:sym typeface="Roboto"/>
            </a:endParaRPr>
          </a:p>
          <a:p>
            <a:pPr indent="0" lvl="0" marL="0" rtl="0" algn="l">
              <a:spcBef>
                <a:spcPts val="10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69dd5a0317_6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169dd5a0317_6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69dd5a0317_6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69dd5a0317_6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Font typeface="Roboto"/>
              <a:buChar char="●"/>
            </a:pPr>
            <a:r>
              <a:rPr lang="pt-BR" sz="1000">
                <a:solidFill>
                  <a:schemeClr val="dk1"/>
                </a:solidFill>
                <a:latin typeface="Roboto"/>
                <a:ea typeface="Roboto"/>
                <a:cs typeface="Roboto"/>
                <a:sym typeface="Roboto"/>
              </a:rPr>
              <a:t>SHEIN’s s</a:t>
            </a:r>
            <a:r>
              <a:rPr lang="pt-BR" sz="1000">
                <a:solidFill>
                  <a:schemeClr val="dk1"/>
                </a:solidFill>
                <a:latin typeface="Roboto"/>
                <a:ea typeface="Roboto"/>
                <a:cs typeface="Roboto"/>
                <a:sym typeface="Roboto"/>
              </a:rPr>
              <a:t>hipping time and costs heavily depend on the location.</a:t>
            </a:r>
            <a:endParaRPr sz="1000">
              <a:solidFill>
                <a:schemeClr val="dk1"/>
              </a:solidFill>
              <a:latin typeface="Roboto"/>
              <a:ea typeface="Roboto"/>
              <a:cs typeface="Roboto"/>
              <a:sym typeface="Roboto"/>
            </a:endParaRPr>
          </a:p>
          <a:p>
            <a:pPr indent="-292100" lvl="0" marL="457200" rtl="0" algn="l">
              <a:spcBef>
                <a:spcPts val="0"/>
              </a:spcBef>
              <a:spcAft>
                <a:spcPts val="0"/>
              </a:spcAft>
              <a:buClr>
                <a:schemeClr val="dk1"/>
              </a:buClr>
              <a:buSzPts val="1000"/>
              <a:buFont typeface="Roboto"/>
              <a:buChar char="●"/>
            </a:pPr>
            <a:r>
              <a:rPr lang="pt-BR" sz="1000">
                <a:solidFill>
                  <a:schemeClr val="dk1"/>
                </a:solidFill>
                <a:latin typeface="Roboto"/>
                <a:ea typeface="Roboto"/>
                <a:cs typeface="Roboto"/>
                <a:sym typeface="Roboto"/>
              </a:rPr>
              <a:t>SHEIN: If an express shipping method is applied, the delivery is slightly faster at an additional cost.</a:t>
            </a:r>
            <a:endParaRPr sz="1000">
              <a:solidFill>
                <a:schemeClr val="dk1"/>
              </a:solidFill>
              <a:latin typeface="Roboto"/>
              <a:ea typeface="Roboto"/>
              <a:cs typeface="Roboto"/>
              <a:sym typeface="Roboto"/>
            </a:endParaRPr>
          </a:p>
          <a:p>
            <a:pPr indent="0" lvl="0" marL="0" rtl="0" algn="l">
              <a:spcBef>
                <a:spcPts val="10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69dd5a0317_6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69dd5a0317_6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69dd5a0317_6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69dd5a0317_6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Clr>
                <a:schemeClr val="dk1"/>
              </a:buClr>
              <a:buSzPts val="1100"/>
              <a:buFont typeface="Arial"/>
              <a:buNone/>
            </a:pPr>
            <a:r>
              <a:rPr lang="pt-BR" sz="1000">
                <a:solidFill>
                  <a:srgbClr val="373A3C"/>
                </a:solidFill>
                <a:highlight>
                  <a:schemeClr val="lt1"/>
                </a:highlight>
                <a:latin typeface="Roboto"/>
                <a:ea typeface="Roboto"/>
                <a:cs typeface="Roboto"/>
                <a:sym typeface="Roboto"/>
              </a:rPr>
              <a:t>SHEIN has reduced costs in their structure, which enables them to sell cheaper apparel while keeping a high-profit margin;</a:t>
            </a:r>
            <a:endParaRPr sz="1000">
              <a:solidFill>
                <a:srgbClr val="373A3C"/>
              </a:solidFill>
              <a:highlight>
                <a:schemeClr val="lt1"/>
              </a:highlight>
              <a:latin typeface="Roboto"/>
              <a:ea typeface="Roboto"/>
              <a:cs typeface="Roboto"/>
              <a:sym typeface="Roboto"/>
            </a:endParaRPr>
          </a:p>
          <a:p>
            <a:pPr indent="0" lvl="0" marL="0" rtl="0" algn="l">
              <a:lnSpc>
                <a:spcPct val="115000"/>
              </a:lnSpc>
              <a:spcBef>
                <a:spcPts val="1000"/>
              </a:spcBef>
              <a:spcAft>
                <a:spcPts val="0"/>
              </a:spcAft>
              <a:buClr>
                <a:schemeClr val="dk1"/>
              </a:buClr>
              <a:buSzPts val="1100"/>
              <a:buFont typeface="Arial"/>
              <a:buNone/>
            </a:pPr>
            <a:r>
              <a:rPr lang="pt-BR" sz="1000">
                <a:solidFill>
                  <a:srgbClr val="373A3C"/>
                </a:solidFill>
                <a:highlight>
                  <a:schemeClr val="lt1"/>
                </a:highlight>
                <a:latin typeface="Roboto"/>
                <a:ea typeface="Roboto"/>
                <a:cs typeface="Roboto"/>
                <a:sym typeface="Roboto"/>
              </a:rPr>
              <a:t>Even though they don’t have their own factories, they can maintain low costs due to:</a:t>
            </a:r>
            <a:endParaRPr sz="1000">
              <a:solidFill>
                <a:srgbClr val="373A3C"/>
              </a:solidFill>
              <a:highlight>
                <a:schemeClr val="lt1"/>
              </a:highlight>
              <a:latin typeface="Roboto"/>
              <a:ea typeface="Roboto"/>
              <a:cs typeface="Roboto"/>
              <a:sym typeface="Roboto"/>
            </a:endParaRPr>
          </a:p>
          <a:p>
            <a:pPr indent="-292100" lvl="0" marL="457200" rtl="0" algn="l">
              <a:lnSpc>
                <a:spcPct val="115000"/>
              </a:lnSpc>
              <a:spcBef>
                <a:spcPts val="1000"/>
              </a:spcBef>
              <a:spcAft>
                <a:spcPts val="0"/>
              </a:spcAft>
              <a:buClr>
                <a:srgbClr val="373A3C"/>
              </a:buClr>
              <a:buSzPts val="1000"/>
              <a:buFont typeface="Roboto"/>
              <a:buChar char="●"/>
            </a:pPr>
            <a:r>
              <a:rPr lang="pt-BR" sz="1000">
                <a:solidFill>
                  <a:srgbClr val="373A3C"/>
                </a:solidFill>
                <a:highlight>
                  <a:schemeClr val="lt1"/>
                </a:highlight>
                <a:latin typeface="Roboto"/>
                <a:ea typeface="Roboto"/>
                <a:cs typeface="Roboto"/>
                <a:sym typeface="Roboto"/>
              </a:rPr>
              <a:t>Cheap labor in Asian countries</a:t>
            </a:r>
            <a:endParaRPr sz="1000">
              <a:solidFill>
                <a:srgbClr val="373A3C"/>
              </a:solidFill>
              <a:highlight>
                <a:schemeClr val="lt1"/>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chemeClr val="lt1"/>
                </a:highlight>
                <a:latin typeface="Roboto"/>
                <a:ea typeface="Roboto"/>
                <a:cs typeface="Roboto"/>
                <a:sym typeface="Roboto"/>
              </a:rPr>
              <a:t>Partnerships with small to medium-sized factories, which give SHEIN more bargaining power for lower prices</a:t>
            </a:r>
            <a:endParaRPr sz="1000">
              <a:solidFill>
                <a:srgbClr val="373A3C"/>
              </a:solidFill>
              <a:highlight>
                <a:schemeClr val="lt1"/>
              </a:highlight>
              <a:latin typeface="Roboto"/>
              <a:ea typeface="Roboto"/>
              <a:cs typeface="Roboto"/>
              <a:sym typeface="Roboto"/>
            </a:endParaRPr>
          </a:p>
          <a:p>
            <a:pPr indent="-292100" lvl="0" marL="457200" rtl="0" algn="l">
              <a:lnSpc>
                <a:spcPct val="115000"/>
              </a:lnSpc>
              <a:spcBef>
                <a:spcPts val="0"/>
              </a:spcBef>
              <a:spcAft>
                <a:spcPts val="0"/>
              </a:spcAft>
              <a:buClr>
                <a:srgbClr val="373A3C"/>
              </a:buClr>
              <a:buSzPts val="1000"/>
              <a:buFont typeface="Roboto"/>
              <a:buChar char="●"/>
            </a:pPr>
            <a:r>
              <a:rPr lang="pt-BR" sz="1000">
                <a:solidFill>
                  <a:srgbClr val="373A3C"/>
                </a:solidFill>
                <a:highlight>
                  <a:schemeClr val="lt1"/>
                </a:highlight>
                <a:latin typeface="Roboto"/>
                <a:ea typeface="Roboto"/>
                <a:cs typeface="Roboto"/>
                <a:sym typeface="Roboto"/>
              </a:rPr>
              <a:t>Also, given their BM is so fast, they can start producing low batches of under 100 pieces for a single product and quickly increase the demand if the product gets viral overnight. This also allows them to withdraw a product from the market with minimal losses</a:t>
            </a:r>
            <a:endParaRPr sz="1000">
              <a:solidFill>
                <a:srgbClr val="373A3C"/>
              </a:solidFill>
              <a:highlight>
                <a:schemeClr val="lt1"/>
              </a:highlight>
              <a:latin typeface="Roboto"/>
              <a:ea typeface="Roboto"/>
              <a:cs typeface="Roboto"/>
              <a:sym typeface="Roboto"/>
            </a:endParaRPr>
          </a:p>
          <a:p>
            <a:pPr indent="0" lvl="0" marL="0" rtl="0" algn="l">
              <a:spcBef>
                <a:spcPts val="10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69dd5a0317_6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69dd5a0317_6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ffcff86aa1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ffcff86aa1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69d1f8747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169d1f8747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67f12b1be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167f12b1be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169dd5a0317_7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169dd5a0317_7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67f12b239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67f12b239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67f12b1be6_6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67f12b1be6_6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67f12b239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67f12b239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SheIn was also initially called “SheInside”. This rebrand made SHEIN more memorable and searchable for shoppers.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6b53f285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6b53f285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fcff86aa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fcff86aa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16b53f2858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6b53f2858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pt-BR" sz="1000">
                <a:latin typeface="Roboto"/>
                <a:ea typeface="Roboto"/>
                <a:cs typeface="Roboto"/>
                <a:sym typeface="Roboto"/>
              </a:rPr>
              <a:t>Competitive Rivalry: </a:t>
            </a:r>
            <a:r>
              <a:rPr lang="pt-BR" sz="1000">
                <a:latin typeface="Roboto"/>
                <a:ea typeface="Roboto"/>
                <a:cs typeface="Roboto"/>
                <a:sym typeface="Roboto"/>
              </a:rPr>
              <a:t>high risk</a:t>
            </a:r>
            <a:endParaRPr sz="10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a:p>
            <a:pPr indent="0" lvl="0" marL="0" rtl="0" algn="l">
              <a:spcBef>
                <a:spcPts val="0"/>
              </a:spcBef>
              <a:spcAft>
                <a:spcPts val="0"/>
              </a:spcAft>
              <a:buNone/>
            </a:pPr>
            <a:r>
              <a:rPr b="1" lang="pt-BR" sz="1000">
                <a:latin typeface="Roboto"/>
                <a:ea typeface="Roboto"/>
                <a:cs typeface="Roboto"/>
                <a:sym typeface="Roboto"/>
              </a:rPr>
              <a:t>Supplier Power: </a:t>
            </a:r>
            <a:r>
              <a:rPr lang="pt-BR" sz="1000">
                <a:latin typeface="Roboto"/>
                <a:ea typeface="Roboto"/>
                <a:cs typeface="Roboto"/>
                <a:sym typeface="Roboto"/>
              </a:rPr>
              <a:t>low risk</a:t>
            </a:r>
            <a:endParaRPr sz="1000">
              <a:latin typeface="Roboto"/>
              <a:ea typeface="Roboto"/>
              <a:cs typeface="Roboto"/>
              <a:sym typeface="Roboto"/>
            </a:endParaRPr>
          </a:p>
          <a:p>
            <a:pPr indent="-292100" lvl="0" marL="457200" rtl="0" algn="l">
              <a:spcBef>
                <a:spcPts val="0"/>
              </a:spcBef>
              <a:spcAft>
                <a:spcPts val="0"/>
              </a:spcAft>
              <a:buSzPts val="1000"/>
              <a:buFont typeface="Roboto"/>
              <a:buChar char="●"/>
            </a:pPr>
            <a:r>
              <a:rPr lang="pt-BR" sz="1000">
                <a:latin typeface="Roboto"/>
                <a:ea typeface="Roboto"/>
                <a:cs typeface="Roboto"/>
                <a:sym typeface="Roboto"/>
              </a:rPr>
              <a:t>In the fashion retail industry, supplier power is a relatively small and insignificant force. Most apparel companies source their products from third world manufacturers who receive just fractions of the profit. Suppliers have little control over the fashion industry as, unfortunately, they are dispensable and can always be swapped out.</a:t>
            </a:r>
            <a:endParaRPr sz="10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a:p>
            <a:pPr indent="0" lvl="0" marL="0" rtl="0" algn="l">
              <a:spcBef>
                <a:spcPts val="0"/>
              </a:spcBef>
              <a:spcAft>
                <a:spcPts val="0"/>
              </a:spcAft>
              <a:buNone/>
            </a:pPr>
            <a:r>
              <a:rPr b="1" lang="pt-BR" sz="1000">
                <a:latin typeface="Roboto"/>
                <a:ea typeface="Roboto"/>
                <a:cs typeface="Roboto"/>
                <a:sym typeface="Roboto"/>
              </a:rPr>
              <a:t>Buyer Power: </a:t>
            </a:r>
            <a:r>
              <a:rPr lang="pt-BR" sz="1000">
                <a:latin typeface="Roboto"/>
                <a:ea typeface="Roboto"/>
                <a:cs typeface="Roboto"/>
                <a:sym typeface="Roboto"/>
              </a:rPr>
              <a:t>high risk</a:t>
            </a:r>
            <a:endParaRPr sz="10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a:p>
            <a:pPr indent="0" lvl="0" marL="0" rtl="0" algn="l">
              <a:spcBef>
                <a:spcPts val="0"/>
              </a:spcBef>
              <a:spcAft>
                <a:spcPts val="0"/>
              </a:spcAft>
              <a:buNone/>
            </a:pPr>
            <a:r>
              <a:rPr b="1" lang="pt-BR" sz="1000">
                <a:latin typeface="Roboto"/>
                <a:ea typeface="Roboto"/>
                <a:cs typeface="Roboto"/>
                <a:sym typeface="Roboto"/>
              </a:rPr>
              <a:t>Threat of New Entry: </a:t>
            </a:r>
            <a:r>
              <a:rPr lang="pt-BR" sz="1000">
                <a:latin typeface="Roboto"/>
                <a:ea typeface="Roboto"/>
                <a:cs typeface="Roboto"/>
                <a:sym typeface="Roboto"/>
              </a:rPr>
              <a:t>medium-low risk</a:t>
            </a:r>
            <a:endParaRPr sz="1000">
              <a:latin typeface="Roboto"/>
              <a:ea typeface="Roboto"/>
              <a:cs typeface="Roboto"/>
              <a:sym typeface="Roboto"/>
            </a:endParaRPr>
          </a:p>
          <a:p>
            <a:pPr indent="-292100" lvl="0" marL="457200" rtl="0" algn="l">
              <a:spcBef>
                <a:spcPts val="0"/>
              </a:spcBef>
              <a:spcAft>
                <a:spcPts val="0"/>
              </a:spcAft>
              <a:buSzPts val="1000"/>
              <a:buFont typeface="Roboto"/>
              <a:buChar char="●"/>
            </a:pPr>
            <a:r>
              <a:rPr lang="pt-BR" sz="1000">
                <a:latin typeface="Roboto"/>
                <a:ea typeface="Roboto"/>
                <a:cs typeface="Roboto"/>
                <a:sym typeface="Roboto"/>
              </a:rPr>
              <a:t>It’s easy to entry, but difficult to build a great reputation and compete with well-known brands.</a:t>
            </a:r>
            <a:endParaRPr sz="1000">
              <a:latin typeface="Roboto"/>
              <a:ea typeface="Roboto"/>
              <a:cs typeface="Roboto"/>
              <a:sym typeface="Roboto"/>
            </a:endParaRPr>
          </a:p>
          <a:p>
            <a:pPr indent="-292100" lvl="0" marL="457200" rtl="0" algn="l">
              <a:spcBef>
                <a:spcPts val="0"/>
              </a:spcBef>
              <a:spcAft>
                <a:spcPts val="0"/>
              </a:spcAft>
              <a:buSzPts val="1000"/>
              <a:buFont typeface="Roboto"/>
              <a:buChar char="●"/>
            </a:pPr>
            <a:r>
              <a:rPr lang="pt-BR" sz="1000">
                <a:latin typeface="Roboto"/>
                <a:ea typeface="Roboto"/>
                <a:cs typeface="Roboto"/>
                <a:sym typeface="Roboto"/>
              </a:rPr>
              <a:t>“High Risk, Low Reward”</a:t>
            </a:r>
            <a:endParaRPr sz="1000">
              <a:latin typeface="Roboto"/>
              <a:ea typeface="Roboto"/>
              <a:cs typeface="Roboto"/>
              <a:sym typeface="Roboto"/>
            </a:endParaRPr>
          </a:p>
          <a:p>
            <a:pPr indent="0" lvl="0" marL="0" rtl="0" algn="l">
              <a:spcBef>
                <a:spcPts val="0"/>
              </a:spcBef>
              <a:spcAft>
                <a:spcPts val="0"/>
              </a:spcAft>
              <a:buNone/>
            </a:pPr>
            <a:r>
              <a:t/>
            </a:r>
            <a:endParaRPr sz="1000">
              <a:latin typeface="Roboto"/>
              <a:ea typeface="Roboto"/>
              <a:cs typeface="Roboto"/>
              <a:sym typeface="Roboto"/>
            </a:endParaRPr>
          </a:p>
          <a:p>
            <a:pPr indent="0" lvl="0" marL="0" rtl="0" algn="l">
              <a:spcBef>
                <a:spcPts val="0"/>
              </a:spcBef>
              <a:spcAft>
                <a:spcPts val="0"/>
              </a:spcAft>
              <a:buNone/>
            </a:pPr>
            <a:r>
              <a:rPr b="1" lang="pt-BR" sz="1000">
                <a:latin typeface="Roboto"/>
                <a:ea typeface="Roboto"/>
                <a:cs typeface="Roboto"/>
                <a:sym typeface="Roboto"/>
              </a:rPr>
              <a:t>Threat of Substitution: </a:t>
            </a:r>
            <a:endParaRPr b="1" sz="1000">
              <a:latin typeface="Roboto"/>
              <a:ea typeface="Roboto"/>
              <a:cs typeface="Roboto"/>
              <a:sym typeface="Roboto"/>
            </a:endParaRPr>
          </a:p>
          <a:p>
            <a:pPr indent="-292100" lvl="0" marL="457200" rtl="0" algn="l">
              <a:spcBef>
                <a:spcPts val="0"/>
              </a:spcBef>
              <a:spcAft>
                <a:spcPts val="0"/>
              </a:spcAft>
              <a:buSzPts val="1000"/>
              <a:buFont typeface="Roboto"/>
              <a:buChar char="●"/>
            </a:pPr>
            <a:r>
              <a:rPr lang="pt-BR" sz="1000">
                <a:latin typeface="Roboto"/>
                <a:ea typeface="Roboto"/>
                <a:cs typeface="Roboto"/>
                <a:sym typeface="Roboto"/>
              </a:rPr>
              <a:t>low risk, if we look at it from the perspective of the clothes themselves;</a:t>
            </a:r>
            <a:endParaRPr sz="1000">
              <a:latin typeface="Roboto"/>
              <a:ea typeface="Roboto"/>
              <a:cs typeface="Roboto"/>
              <a:sym typeface="Roboto"/>
            </a:endParaRPr>
          </a:p>
          <a:p>
            <a:pPr indent="-292100" lvl="0" marL="457200" rtl="0" algn="l">
              <a:spcBef>
                <a:spcPts val="0"/>
              </a:spcBef>
              <a:spcAft>
                <a:spcPts val="0"/>
              </a:spcAft>
              <a:buSzPts val="1000"/>
              <a:buFont typeface="Roboto"/>
              <a:buChar char="●"/>
            </a:pPr>
            <a:r>
              <a:rPr lang="pt-BR" sz="1000">
                <a:latin typeface="Roboto"/>
                <a:ea typeface="Roboto"/>
                <a:cs typeface="Roboto"/>
                <a:sym typeface="Roboto"/>
              </a:rPr>
              <a:t>high risk, if we look at it from the perspective of brands, as they all have several competitors and a brand can create new products with lower prices or better quality and substitute another.</a:t>
            </a:r>
            <a:br>
              <a:rPr lang="pt-BR" sz="1000">
                <a:latin typeface="Roboto"/>
                <a:ea typeface="Roboto"/>
                <a:cs typeface="Roboto"/>
                <a:sym typeface="Roboto"/>
              </a:rPr>
            </a:br>
            <a:endParaRPr sz="1000">
              <a:latin typeface="Roboto"/>
              <a:ea typeface="Roboto"/>
              <a:cs typeface="Roboto"/>
              <a:sym typeface="Roboto"/>
            </a:endParaRPr>
          </a:p>
          <a:p>
            <a:pPr indent="0" lvl="0" marL="0" rtl="0" algn="l">
              <a:spcBef>
                <a:spcPts val="0"/>
              </a:spcBef>
              <a:spcAft>
                <a:spcPts val="0"/>
              </a:spcAft>
              <a:buNone/>
            </a:pPr>
            <a:r>
              <a:rPr lang="pt-BR" sz="1000">
                <a:latin typeface="Roboto"/>
                <a:ea typeface="Roboto"/>
                <a:cs typeface="Roboto"/>
                <a:sym typeface="Roboto"/>
              </a:rPr>
              <a:t>This Five Forces analysis has shown that while there are few threats and little supplier bargaining power, it is not good that the market is effectively nearing saturation. Buyers have large amounts of indirect power to bargain with and lots of competitors make it hard to sustain a place in the market.	</a:t>
            </a:r>
            <a:endParaRPr sz="1000">
              <a:latin typeface="Roboto"/>
              <a:ea typeface="Roboto"/>
              <a:cs typeface="Roboto"/>
              <a:sym typeface="Roboto"/>
            </a:endParaRPr>
          </a:p>
          <a:p>
            <a:pPr indent="0" lvl="0" marL="0" rtl="0" algn="l">
              <a:spcBef>
                <a:spcPts val="0"/>
              </a:spcBef>
              <a:spcAft>
                <a:spcPts val="0"/>
              </a:spcAft>
              <a:buNone/>
            </a:pPr>
            <a:r>
              <a:t/>
            </a:r>
            <a:endParaRPr b="1" sz="1000">
              <a:latin typeface="Roboto"/>
              <a:ea typeface="Roboto"/>
              <a:cs typeface="Roboto"/>
              <a:sym typeface="Robo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67f12b239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67f12b239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5.png"/><Relationship Id="rId5"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7750" y="0"/>
            <a:ext cx="9144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 name="Google Shape;55;p13"/>
          <p:cNvPicPr preferRelativeResize="0"/>
          <p:nvPr/>
        </p:nvPicPr>
        <p:blipFill rotWithShape="1">
          <a:blip r:embed="rId3">
            <a:alphaModFix/>
          </a:blip>
          <a:srcRect b="37732" l="17913" r="18270" t="36939"/>
          <a:stretch/>
        </p:blipFill>
        <p:spPr>
          <a:xfrm>
            <a:off x="2906563" y="875475"/>
            <a:ext cx="3330875" cy="743625"/>
          </a:xfrm>
          <a:prstGeom prst="rect">
            <a:avLst/>
          </a:prstGeom>
          <a:noFill/>
          <a:ln>
            <a:noFill/>
          </a:ln>
        </p:spPr>
      </p:pic>
      <p:sp>
        <p:nvSpPr>
          <p:cNvPr id="56" name="Google Shape;56;p13"/>
          <p:cNvSpPr txBox="1"/>
          <p:nvPr/>
        </p:nvSpPr>
        <p:spPr>
          <a:xfrm>
            <a:off x="4673300" y="4689000"/>
            <a:ext cx="4439700" cy="79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Clr>
                <a:schemeClr val="dk1"/>
              </a:buClr>
              <a:buSzPts val="2800"/>
              <a:buFont typeface="Arial"/>
              <a:buNone/>
            </a:pPr>
            <a:r>
              <a:rPr b="1" lang="pt-BR" sz="1500">
                <a:solidFill>
                  <a:schemeClr val="lt1"/>
                </a:solidFill>
                <a:latin typeface="Abel"/>
                <a:ea typeface="Abel"/>
                <a:cs typeface="Abel"/>
                <a:sym typeface="Abel"/>
              </a:rPr>
              <a:t>Class 2, Group 3</a:t>
            </a:r>
            <a:endParaRPr b="1" sz="1500">
              <a:solidFill>
                <a:schemeClr val="lt1"/>
              </a:solidFill>
              <a:latin typeface="Abel"/>
              <a:ea typeface="Abel"/>
              <a:cs typeface="Abel"/>
              <a:sym typeface="Abel"/>
            </a:endParaRPr>
          </a:p>
          <a:p>
            <a:pPr indent="0" lvl="0" marL="0" rtl="0" algn="r">
              <a:spcBef>
                <a:spcPts val="1000"/>
              </a:spcBef>
              <a:spcAft>
                <a:spcPts val="0"/>
              </a:spcAft>
              <a:buNone/>
            </a:pPr>
            <a:r>
              <a:t/>
            </a:r>
            <a:endParaRPr sz="1600">
              <a:solidFill>
                <a:schemeClr val="lt1"/>
              </a:solidFill>
              <a:latin typeface="Abel"/>
              <a:ea typeface="Abel"/>
              <a:cs typeface="Abel"/>
              <a:sym typeface="Abel"/>
            </a:endParaRPr>
          </a:p>
        </p:txBody>
      </p:sp>
      <p:pic>
        <p:nvPicPr>
          <p:cNvPr id="57" name="Google Shape;57;p13"/>
          <p:cNvPicPr preferRelativeResize="0"/>
          <p:nvPr/>
        </p:nvPicPr>
        <p:blipFill>
          <a:blip r:embed="rId4">
            <a:alphaModFix/>
          </a:blip>
          <a:stretch>
            <a:fillRect/>
          </a:stretch>
        </p:blipFill>
        <p:spPr>
          <a:xfrm>
            <a:off x="3118713" y="2136677"/>
            <a:ext cx="2906573" cy="1634947"/>
          </a:xfrm>
          <a:prstGeom prst="rect">
            <a:avLst/>
          </a:prstGeom>
          <a:noFill/>
          <a:ln>
            <a:noFill/>
          </a:ln>
        </p:spPr>
      </p:pic>
      <p:sp>
        <p:nvSpPr>
          <p:cNvPr id="58" name="Google Shape;58;p13"/>
          <p:cNvSpPr txBox="1"/>
          <p:nvPr/>
        </p:nvSpPr>
        <p:spPr>
          <a:xfrm>
            <a:off x="4173150" y="1686325"/>
            <a:ext cx="797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2800">
                <a:solidFill>
                  <a:schemeClr val="lt1"/>
                </a:solidFill>
                <a:latin typeface="Playfair Display"/>
                <a:ea typeface="Playfair Display"/>
                <a:cs typeface="Playfair Display"/>
                <a:sym typeface="Playfair Display"/>
              </a:rPr>
              <a:t>VS</a:t>
            </a:r>
            <a:endParaRPr sz="2800">
              <a:solidFill>
                <a:schemeClr val="lt1"/>
              </a:solidFill>
              <a:latin typeface="Playfair Display"/>
              <a:ea typeface="Playfair Display"/>
              <a:cs typeface="Playfair Display"/>
              <a:sym typeface="Playfair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2"/>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SECOND </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Playfair Display SemiBold"/>
              <a:ea typeface="Playfair Display SemiBold"/>
              <a:cs typeface="Playfair Display SemiBold"/>
              <a:sym typeface="Playfair Display SemiBold"/>
            </a:endParaRPr>
          </a:p>
        </p:txBody>
      </p:sp>
      <p:cxnSp>
        <p:nvCxnSpPr>
          <p:cNvPr id="178" name="Google Shape;178;p22"/>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179" name="Google Shape;179;p22"/>
          <p:cNvSpPr txBox="1"/>
          <p:nvPr/>
        </p:nvSpPr>
        <p:spPr>
          <a:xfrm>
            <a:off x="105525" y="1127975"/>
            <a:ext cx="1456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Abel"/>
                <a:ea typeface="Abel"/>
                <a:cs typeface="Abel"/>
                <a:sym typeface="Abel"/>
              </a:rPr>
              <a:t>What is Zara’s business model</a:t>
            </a:r>
            <a:r>
              <a:rPr lang="pt-BR">
                <a:solidFill>
                  <a:schemeClr val="lt1"/>
                </a:solidFill>
                <a:latin typeface="Abel"/>
                <a:ea typeface="Abel"/>
                <a:cs typeface="Abel"/>
                <a:sym typeface="Abel"/>
              </a:rPr>
              <a:t>, and </a:t>
            </a:r>
            <a:r>
              <a:rPr b="1" lang="pt-BR">
                <a:solidFill>
                  <a:schemeClr val="lt1"/>
                </a:solidFill>
                <a:latin typeface="Abel"/>
                <a:ea typeface="Abel"/>
                <a:cs typeface="Abel"/>
                <a:sym typeface="Abel"/>
              </a:rPr>
              <a:t>how did it evolve with digitalization?</a:t>
            </a:r>
            <a:endParaRPr b="1">
              <a:solidFill>
                <a:schemeClr val="lt1"/>
              </a:solidFill>
              <a:latin typeface="Abel"/>
              <a:ea typeface="Abel"/>
              <a:cs typeface="Abel"/>
              <a:sym typeface="Abel"/>
            </a:endParaRPr>
          </a:p>
        </p:txBody>
      </p:sp>
      <p:grpSp>
        <p:nvGrpSpPr>
          <p:cNvPr id="180" name="Google Shape;180;p22"/>
          <p:cNvGrpSpPr/>
          <p:nvPr/>
        </p:nvGrpSpPr>
        <p:grpSpPr>
          <a:xfrm>
            <a:off x="2336419" y="880655"/>
            <a:ext cx="653307" cy="637394"/>
            <a:chOff x="5049725" y="2635825"/>
            <a:chExt cx="481825" cy="451700"/>
          </a:xfrm>
        </p:grpSpPr>
        <p:sp>
          <p:nvSpPr>
            <p:cNvPr id="181" name="Google Shape;181;p22"/>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82" name="Google Shape;182;p22"/>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83" name="Google Shape;183;p22"/>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grpSp>
      <p:sp>
        <p:nvSpPr>
          <p:cNvPr id="184" name="Google Shape;184;p22"/>
          <p:cNvSpPr txBox="1"/>
          <p:nvPr/>
        </p:nvSpPr>
        <p:spPr>
          <a:xfrm>
            <a:off x="1804550" y="1764834"/>
            <a:ext cx="1716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Computerized inventory management and collected data from sales.</a:t>
            </a:r>
            <a:endParaRPr sz="1200">
              <a:solidFill>
                <a:schemeClr val="dk1"/>
              </a:solidFill>
            </a:endParaRPr>
          </a:p>
        </p:txBody>
      </p:sp>
      <p:sp>
        <p:nvSpPr>
          <p:cNvPr id="185" name="Google Shape;185;p22"/>
          <p:cNvSpPr txBox="1"/>
          <p:nvPr>
            <p:ph type="title"/>
          </p:nvPr>
        </p:nvSpPr>
        <p:spPr>
          <a:xfrm>
            <a:off x="1852200" y="1572800"/>
            <a:ext cx="17169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COMPUTERIZED </a:t>
            </a:r>
            <a:endParaRPr sz="1400">
              <a:latin typeface="Open Sans Light"/>
              <a:ea typeface="Open Sans Light"/>
              <a:cs typeface="Open Sans Light"/>
              <a:sym typeface="Open Sans Light"/>
            </a:endParaRPr>
          </a:p>
        </p:txBody>
      </p:sp>
      <p:grpSp>
        <p:nvGrpSpPr>
          <p:cNvPr id="186" name="Google Shape;186;p22"/>
          <p:cNvGrpSpPr/>
          <p:nvPr/>
        </p:nvGrpSpPr>
        <p:grpSpPr>
          <a:xfrm>
            <a:off x="4957901" y="756363"/>
            <a:ext cx="653291" cy="637343"/>
            <a:chOff x="5049725" y="1435050"/>
            <a:chExt cx="486550" cy="481850"/>
          </a:xfrm>
        </p:grpSpPr>
        <p:sp>
          <p:nvSpPr>
            <p:cNvPr id="187" name="Google Shape;187;p22"/>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88" name="Google Shape;188;p22"/>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89" name="Google Shape;189;p22"/>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90" name="Google Shape;190;p22"/>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grpSp>
      <p:sp>
        <p:nvSpPr>
          <p:cNvPr id="191" name="Google Shape;191;p22"/>
          <p:cNvSpPr txBox="1"/>
          <p:nvPr/>
        </p:nvSpPr>
        <p:spPr>
          <a:xfrm>
            <a:off x="4426255" y="1671375"/>
            <a:ext cx="17169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Allowed targeting customer regions and segments, making specific designs for specific countries/stories.</a:t>
            </a:r>
            <a:endParaRPr sz="1200">
              <a:solidFill>
                <a:schemeClr val="dk1"/>
              </a:solidFill>
            </a:endParaRPr>
          </a:p>
        </p:txBody>
      </p:sp>
      <p:sp>
        <p:nvSpPr>
          <p:cNvPr id="192" name="Google Shape;192;p22"/>
          <p:cNvSpPr txBox="1"/>
          <p:nvPr>
            <p:ph type="title"/>
          </p:nvPr>
        </p:nvSpPr>
        <p:spPr>
          <a:xfrm>
            <a:off x="4399578" y="1484567"/>
            <a:ext cx="17703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TARGETING</a:t>
            </a:r>
            <a:endParaRPr sz="1400">
              <a:latin typeface="Open Sans Light"/>
              <a:ea typeface="Open Sans Light"/>
              <a:cs typeface="Open Sans Light"/>
              <a:sym typeface="Open Sans Light"/>
            </a:endParaRPr>
          </a:p>
        </p:txBody>
      </p:sp>
      <p:grpSp>
        <p:nvGrpSpPr>
          <p:cNvPr id="193" name="Google Shape;193;p22"/>
          <p:cNvGrpSpPr/>
          <p:nvPr/>
        </p:nvGrpSpPr>
        <p:grpSpPr>
          <a:xfrm>
            <a:off x="2287571" y="2724573"/>
            <a:ext cx="751287" cy="637399"/>
            <a:chOff x="-45674075" y="3586425"/>
            <a:chExt cx="300900" cy="265450"/>
          </a:xfrm>
        </p:grpSpPr>
        <p:sp>
          <p:nvSpPr>
            <p:cNvPr id="194" name="Google Shape;194;p2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195" name="Google Shape;195;p2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grpSp>
      <p:sp>
        <p:nvSpPr>
          <p:cNvPr id="196" name="Google Shape;196;p22"/>
          <p:cNvSpPr txBox="1"/>
          <p:nvPr/>
        </p:nvSpPr>
        <p:spPr>
          <a:xfrm>
            <a:off x="1804550" y="3581108"/>
            <a:ext cx="1716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Created e-commerce, which improved the data analysis and fast fashion model.</a:t>
            </a:r>
            <a:endParaRPr sz="1200">
              <a:solidFill>
                <a:schemeClr val="dk1"/>
              </a:solidFill>
            </a:endParaRPr>
          </a:p>
        </p:txBody>
      </p:sp>
      <p:sp>
        <p:nvSpPr>
          <p:cNvPr id="197" name="Google Shape;197;p22"/>
          <p:cNvSpPr txBox="1"/>
          <p:nvPr>
            <p:ph type="title"/>
          </p:nvPr>
        </p:nvSpPr>
        <p:spPr>
          <a:xfrm>
            <a:off x="1928406" y="3389078"/>
            <a:ext cx="14691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E-COMMERCE</a:t>
            </a:r>
            <a:endParaRPr sz="1400">
              <a:latin typeface="Open Sans Light"/>
              <a:ea typeface="Open Sans Light"/>
              <a:cs typeface="Open Sans Light"/>
              <a:sym typeface="Open Sans Light"/>
            </a:endParaRPr>
          </a:p>
        </p:txBody>
      </p:sp>
      <p:grpSp>
        <p:nvGrpSpPr>
          <p:cNvPr id="198" name="Google Shape;198;p22"/>
          <p:cNvGrpSpPr/>
          <p:nvPr/>
        </p:nvGrpSpPr>
        <p:grpSpPr>
          <a:xfrm>
            <a:off x="4974465" y="2724594"/>
            <a:ext cx="653308" cy="637360"/>
            <a:chOff x="1674750" y="3254050"/>
            <a:chExt cx="294575" cy="295375"/>
          </a:xfrm>
        </p:grpSpPr>
        <p:sp>
          <p:nvSpPr>
            <p:cNvPr id="199" name="Google Shape;199;p22"/>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200" name="Google Shape;200;p22"/>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201" name="Google Shape;201;p22"/>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grpSp>
      <p:sp>
        <p:nvSpPr>
          <p:cNvPr id="202" name="Google Shape;202;p22"/>
          <p:cNvSpPr txBox="1"/>
          <p:nvPr/>
        </p:nvSpPr>
        <p:spPr>
          <a:xfrm>
            <a:off x="4426255" y="3501368"/>
            <a:ext cx="1716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The data allowed Zara to create a design and a production cycle of 3 weeks for each product.</a:t>
            </a:r>
            <a:endParaRPr sz="1200">
              <a:solidFill>
                <a:schemeClr val="dk1"/>
              </a:solidFill>
              <a:latin typeface="Abel"/>
              <a:ea typeface="Abel"/>
              <a:cs typeface="Abel"/>
              <a:sym typeface="Abel"/>
            </a:endParaRPr>
          </a:p>
        </p:txBody>
      </p:sp>
      <p:sp>
        <p:nvSpPr>
          <p:cNvPr id="203" name="Google Shape;203;p22"/>
          <p:cNvSpPr txBox="1"/>
          <p:nvPr>
            <p:ph type="title"/>
          </p:nvPr>
        </p:nvSpPr>
        <p:spPr>
          <a:xfrm>
            <a:off x="4399578" y="3314552"/>
            <a:ext cx="17703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FAST-FASHION</a:t>
            </a:r>
            <a:endParaRPr sz="1400">
              <a:latin typeface="Open Sans Light"/>
              <a:ea typeface="Open Sans Light"/>
              <a:cs typeface="Open Sans Light"/>
              <a:sym typeface="Open Sans Light"/>
            </a:endParaRPr>
          </a:p>
        </p:txBody>
      </p:sp>
      <p:sp>
        <p:nvSpPr>
          <p:cNvPr id="204" name="Google Shape;204;p22"/>
          <p:cNvSpPr txBox="1"/>
          <p:nvPr/>
        </p:nvSpPr>
        <p:spPr>
          <a:xfrm>
            <a:off x="7031627" y="3501368"/>
            <a:ext cx="17169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Allowed the production of small batches that reduced the costs and storage loss.</a:t>
            </a:r>
            <a:endParaRPr sz="1200">
              <a:solidFill>
                <a:schemeClr val="dk1"/>
              </a:solidFill>
              <a:latin typeface="Abel"/>
              <a:ea typeface="Abel"/>
              <a:cs typeface="Abel"/>
              <a:sym typeface="Abel"/>
            </a:endParaRPr>
          </a:p>
        </p:txBody>
      </p:sp>
      <p:sp>
        <p:nvSpPr>
          <p:cNvPr id="205" name="Google Shape;205;p22"/>
          <p:cNvSpPr txBox="1"/>
          <p:nvPr>
            <p:ph type="title"/>
          </p:nvPr>
        </p:nvSpPr>
        <p:spPr>
          <a:xfrm>
            <a:off x="7004951" y="3314552"/>
            <a:ext cx="17703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SMALL BATCHES</a:t>
            </a:r>
            <a:endParaRPr sz="1400">
              <a:latin typeface="Open Sans Light"/>
              <a:ea typeface="Open Sans Light"/>
              <a:cs typeface="Open Sans Light"/>
              <a:sym typeface="Open Sans Light"/>
            </a:endParaRPr>
          </a:p>
        </p:txBody>
      </p:sp>
      <p:sp>
        <p:nvSpPr>
          <p:cNvPr id="206" name="Google Shape;206;p22"/>
          <p:cNvSpPr/>
          <p:nvPr/>
        </p:nvSpPr>
        <p:spPr>
          <a:xfrm>
            <a:off x="7563383" y="2553004"/>
            <a:ext cx="653324" cy="637353"/>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cxnSp>
        <p:nvCxnSpPr>
          <p:cNvPr id="207" name="Google Shape;207;p22"/>
          <p:cNvCxnSpPr>
            <a:stCxn id="203" idx="3"/>
            <a:endCxn id="205" idx="1"/>
          </p:cNvCxnSpPr>
          <p:nvPr/>
        </p:nvCxnSpPr>
        <p:spPr>
          <a:xfrm>
            <a:off x="6169878" y="3479702"/>
            <a:ext cx="835200" cy="0"/>
          </a:xfrm>
          <a:prstGeom prst="straightConnector1">
            <a:avLst/>
          </a:prstGeom>
          <a:noFill/>
          <a:ln cap="flat" cmpd="sng" w="9525">
            <a:solidFill>
              <a:schemeClr val="dk2"/>
            </a:solidFill>
            <a:prstDash val="solid"/>
            <a:round/>
            <a:headEnd len="med" w="med" type="none"/>
            <a:tailEnd len="med" w="med" type="triangle"/>
          </a:ln>
        </p:spPr>
      </p:cxnSp>
      <p:cxnSp>
        <p:nvCxnSpPr>
          <p:cNvPr id="208" name="Google Shape;208;p22"/>
          <p:cNvCxnSpPr>
            <a:stCxn id="196" idx="3"/>
            <a:endCxn id="184" idx="3"/>
          </p:cNvCxnSpPr>
          <p:nvPr/>
        </p:nvCxnSpPr>
        <p:spPr>
          <a:xfrm rot="10800000">
            <a:off x="3521450" y="2134208"/>
            <a:ext cx="0" cy="1908600"/>
          </a:xfrm>
          <a:prstGeom prst="straightConnector1">
            <a:avLst/>
          </a:prstGeom>
          <a:noFill/>
          <a:ln cap="flat" cmpd="sng" w="9525">
            <a:solidFill>
              <a:schemeClr val="dk2"/>
            </a:solidFill>
            <a:prstDash val="solid"/>
            <a:round/>
            <a:headEnd len="med" w="med" type="none"/>
            <a:tailEnd len="med" w="med" type="none"/>
          </a:ln>
        </p:spPr>
      </p:cxnSp>
      <p:cxnSp>
        <p:nvCxnSpPr>
          <p:cNvPr id="209" name="Google Shape;209;p22"/>
          <p:cNvCxnSpPr>
            <a:stCxn id="192" idx="1"/>
          </p:cNvCxnSpPr>
          <p:nvPr/>
        </p:nvCxnSpPr>
        <p:spPr>
          <a:xfrm flipH="1">
            <a:off x="3520878" y="1649717"/>
            <a:ext cx="878700" cy="732000"/>
          </a:xfrm>
          <a:prstGeom prst="curvedConnector3">
            <a:avLst>
              <a:gd fmla="val 50000" name="adj1"/>
            </a:avLst>
          </a:prstGeom>
          <a:noFill/>
          <a:ln cap="flat" cmpd="sng" w="9525">
            <a:solidFill>
              <a:schemeClr val="dk2"/>
            </a:solidFill>
            <a:prstDash val="solid"/>
            <a:round/>
            <a:headEnd len="med" w="med" type="none"/>
            <a:tailEnd len="med" w="med" type="none"/>
          </a:ln>
        </p:spPr>
      </p:cxnSp>
      <p:cxnSp>
        <p:nvCxnSpPr>
          <p:cNvPr id="210" name="Google Shape;210;p22"/>
          <p:cNvCxnSpPr>
            <a:stCxn id="203" idx="1"/>
          </p:cNvCxnSpPr>
          <p:nvPr/>
        </p:nvCxnSpPr>
        <p:spPr>
          <a:xfrm rot="10800000">
            <a:off x="3528078" y="3156302"/>
            <a:ext cx="871500" cy="323400"/>
          </a:xfrm>
          <a:prstGeom prst="curvedConnector3">
            <a:avLst>
              <a:gd fmla="val 50000" name="adj1"/>
            </a:avLst>
          </a:prstGeom>
          <a:noFill/>
          <a:ln cap="flat" cmpd="sng" w="9525">
            <a:solidFill>
              <a:schemeClr val="dk2"/>
            </a:solidFill>
            <a:prstDash val="solid"/>
            <a:round/>
            <a:headEnd len="med" w="med" type="none"/>
            <a:tailEnd len="med" w="med" type="none"/>
          </a:ln>
        </p:spPr>
      </p:cxnSp>
      <p:grpSp>
        <p:nvGrpSpPr>
          <p:cNvPr id="211" name="Google Shape;211;p22"/>
          <p:cNvGrpSpPr/>
          <p:nvPr/>
        </p:nvGrpSpPr>
        <p:grpSpPr>
          <a:xfrm>
            <a:off x="7563504" y="756369"/>
            <a:ext cx="653296" cy="637376"/>
            <a:chOff x="-62154300" y="3743950"/>
            <a:chExt cx="318200" cy="317450"/>
          </a:xfrm>
        </p:grpSpPr>
        <p:sp>
          <p:nvSpPr>
            <p:cNvPr id="212" name="Google Shape;212;p22"/>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sp>
          <p:nvSpPr>
            <p:cNvPr id="213" name="Google Shape;213;p22"/>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E6B8AF"/>
                </a:solidFill>
                <a:latin typeface="Arial"/>
                <a:ea typeface="Arial"/>
                <a:cs typeface="Arial"/>
                <a:sym typeface="Arial"/>
              </a:endParaRPr>
            </a:p>
          </p:txBody>
        </p:sp>
      </p:grpSp>
      <p:sp>
        <p:nvSpPr>
          <p:cNvPr id="214" name="Google Shape;214;p22"/>
          <p:cNvSpPr txBox="1"/>
          <p:nvPr>
            <p:ph type="title"/>
          </p:nvPr>
        </p:nvSpPr>
        <p:spPr>
          <a:xfrm>
            <a:off x="7004905" y="1484567"/>
            <a:ext cx="1770300" cy="3303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HIGH VARIETY</a:t>
            </a:r>
            <a:endParaRPr sz="1400">
              <a:latin typeface="Open Sans Light"/>
              <a:ea typeface="Open Sans Light"/>
              <a:cs typeface="Open Sans Light"/>
              <a:sym typeface="Open Sans Light"/>
            </a:endParaRPr>
          </a:p>
        </p:txBody>
      </p:sp>
      <p:sp>
        <p:nvSpPr>
          <p:cNvPr id="215" name="Google Shape;215;p22"/>
          <p:cNvSpPr txBox="1"/>
          <p:nvPr/>
        </p:nvSpPr>
        <p:spPr>
          <a:xfrm>
            <a:off x="7031582" y="1688679"/>
            <a:ext cx="17169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All these methods the creation of a high variety of products</a:t>
            </a:r>
            <a:endParaRPr sz="1200">
              <a:solidFill>
                <a:schemeClr val="dk1"/>
              </a:solidFill>
              <a:latin typeface="Abel"/>
              <a:ea typeface="Abel"/>
              <a:cs typeface="Abel"/>
              <a:sym typeface="Abel"/>
            </a:endParaRPr>
          </a:p>
        </p:txBody>
      </p:sp>
      <p:cxnSp>
        <p:nvCxnSpPr>
          <p:cNvPr id="216" name="Google Shape;216;p22"/>
          <p:cNvCxnSpPr>
            <a:stCxn id="192" idx="3"/>
            <a:endCxn id="214" idx="1"/>
          </p:cNvCxnSpPr>
          <p:nvPr/>
        </p:nvCxnSpPr>
        <p:spPr>
          <a:xfrm>
            <a:off x="6169878" y="1649717"/>
            <a:ext cx="834900" cy="0"/>
          </a:xfrm>
          <a:prstGeom prst="straightConnector1">
            <a:avLst/>
          </a:prstGeom>
          <a:noFill/>
          <a:ln cap="flat" cmpd="sng" w="9525">
            <a:solidFill>
              <a:schemeClr val="dk2"/>
            </a:solidFill>
            <a:prstDash val="solid"/>
            <a:round/>
            <a:headEnd len="med" w="med" type="none"/>
            <a:tailEnd len="med" w="med" type="triangle"/>
          </a:ln>
        </p:spPr>
      </p:cxnSp>
      <p:cxnSp>
        <p:nvCxnSpPr>
          <p:cNvPr id="217" name="Google Shape;217;p22"/>
          <p:cNvCxnSpPr>
            <a:stCxn id="205" idx="3"/>
            <a:endCxn id="214" idx="3"/>
          </p:cNvCxnSpPr>
          <p:nvPr/>
        </p:nvCxnSpPr>
        <p:spPr>
          <a:xfrm flipH="1" rot="10800000">
            <a:off x="8775251" y="1649702"/>
            <a:ext cx="600" cy="1830000"/>
          </a:xfrm>
          <a:prstGeom prst="curvedConnector3">
            <a:avLst>
              <a:gd fmla="val 39687500" name="adj1"/>
            </a:avLst>
          </a:prstGeom>
          <a:noFill/>
          <a:ln cap="flat" cmpd="sng" w="9525">
            <a:solidFill>
              <a:schemeClr val="dk2"/>
            </a:solidFill>
            <a:prstDash val="solid"/>
            <a:round/>
            <a:headEnd len="med" w="med" type="none"/>
            <a:tailEnd len="med" w="med" type="stealth"/>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3"/>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THIRD</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p:txBody>
      </p:sp>
      <p:cxnSp>
        <p:nvCxnSpPr>
          <p:cNvPr id="224" name="Google Shape;224;p23"/>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225" name="Google Shape;225;p23"/>
          <p:cNvSpPr txBox="1"/>
          <p:nvPr/>
        </p:nvSpPr>
        <p:spPr>
          <a:xfrm>
            <a:off x="105526" y="1104750"/>
            <a:ext cx="14562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pt-BR">
                <a:solidFill>
                  <a:schemeClr val="lt1"/>
                </a:solidFill>
                <a:latin typeface="Abel"/>
                <a:ea typeface="Abel"/>
                <a:cs typeface="Abel"/>
                <a:sym typeface="Abel"/>
              </a:rPr>
              <a:t>What is SHEIN’s business model</a:t>
            </a:r>
            <a:r>
              <a:rPr lang="pt-BR">
                <a:solidFill>
                  <a:schemeClr val="lt1"/>
                </a:solidFill>
                <a:latin typeface="Abel"/>
                <a:ea typeface="Abel"/>
                <a:cs typeface="Abel"/>
                <a:sym typeface="Abel"/>
              </a:rPr>
              <a:t>, and what is the role of digitalization in SHEIN’s business model?</a:t>
            </a:r>
            <a:endParaRPr>
              <a:solidFill>
                <a:schemeClr val="lt1"/>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p:txBody>
      </p:sp>
      <p:pic>
        <p:nvPicPr>
          <p:cNvPr id="226" name="Google Shape;226;p23"/>
          <p:cNvPicPr preferRelativeResize="0"/>
          <p:nvPr/>
        </p:nvPicPr>
        <p:blipFill rotWithShape="1">
          <a:blip r:embed="rId3">
            <a:alphaModFix/>
          </a:blip>
          <a:srcRect b="2630" l="2228" r="2123" t="9379"/>
          <a:stretch/>
        </p:blipFill>
        <p:spPr>
          <a:xfrm>
            <a:off x="1561725" y="105801"/>
            <a:ext cx="7582275" cy="49318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4"/>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4"/>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THIRD</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p:txBody>
      </p:sp>
      <p:cxnSp>
        <p:nvCxnSpPr>
          <p:cNvPr id="233" name="Google Shape;233;p24"/>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234" name="Google Shape;234;p24"/>
          <p:cNvSpPr txBox="1"/>
          <p:nvPr/>
        </p:nvSpPr>
        <p:spPr>
          <a:xfrm>
            <a:off x="105526" y="1104750"/>
            <a:ext cx="14562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pt-BR">
                <a:solidFill>
                  <a:schemeClr val="lt1"/>
                </a:solidFill>
                <a:latin typeface="Abel"/>
                <a:ea typeface="Abel"/>
                <a:cs typeface="Abel"/>
                <a:sym typeface="Abel"/>
              </a:rPr>
              <a:t>What is SHEIN’s business model</a:t>
            </a:r>
            <a:r>
              <a:rPr lang="pt-BR">
                <a:solidFill>
                  <a:schemeClr val="lt1"/>
                </a:solidFill>
                <a:latin typeface="Abel"/>
                <a:ea typeface="Abel"/>
                <a:cs typeface="Abel"/>
                <a:sym typeface="Abel"/>
              </a:rPr>
              <a:t>, and </a:t>
            </a:r>
            <a:r>
              <a:rPr b="1" lang="pt-BR">
                <a:solidFill>
                  <a:schemeClr val="lt1"/>
                </a:solidFill>
                <a:latin typeface="Abel"/>
                <a:ea typeface="Abel"/>
                <a:cs typeface="Abel"/>
                <a:sym typeface="Abel"/>
              </a:rPr>
              <a:t>what is the role of digitalization in SHEIN’s business model?</a:t>
            </a:r>
            <a:endParaRPr b="1">
              <a:solidFill>
                <a:schemeClr val="lt1"/>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t/>
            </a:r>
            <a:endParaRPr>
              <a:solidFill>
                <a:schemeClr val="lt1"/>
              </a:solidFill>
              <a:latin typeface="Abel"/>
              <a:ea typeface="Abel"/>
              <a:cs typeface="Abel"/>
              <a:sym typeface="Abel"/>
            </a:endParaRPr>
          </a:p>
          <a:p>
            <a:pPr indent="0" lvl="0" marL="0" rtl="0" algn="l">
              <a:spcBef>
                <a:spcPts val="0"/>
              </a:spcBef>
              <a:spcAft>
                <a:spcPts val="0"/>
              </a:spcAft>
              <a:buNone/>
            </a:pPr>
            <a:r>
              <a:t/>
            </a:r>
            <a:endParaRPr>
              <a:solidFill>
                <a:schemeClr val="lt1"/>
              </a:solidFill>
              <a:latin typeface="Abel"/>
              <a:ea typeface="Abel"/>
              <a:cs typeface="Abel"/>
              <a:sym typeface="Abel"/>
            </a:endParaRPr>
          </a:p>
        </p:txBody>
      </p:sp>
      <p:grpSp>
        <p:nvGrpSpPr>
          <p:cNvPr id="235" name="Google Shape;235;p24"/>
          <p:cNvGrpSpPr/>
          <p:nvPr/>
        </p:nvGrpSpPr>
        <p:grpSpPr>
          <a:xfrm>
            <a:off x="2355463" y="1058482"/>
            <a:ext cx="725590" cy="654387"/>
            <a:chOff x="-45674075" y="3586425"/>
            <a:chExt cx="300900" cy="265450"/>
          </a:xfrm>
        </p:grpSpPr>
        <p:sp>
          <p:nvSpPr>
            <p:cNvPr id="236" name="Google Shape;236;p24"/>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4"/>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8" name="Google Shape;238;p24"/>
          <p:cNvSpPr txBox="1"/>
          <p:nvPr/>
        </p:nvSpPr>
        <p:spPr>
          <a:xfrm>
            <a:off x="1836976" y="2015156"/>
            <a:ext cx="1658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Thus, the digitalization plays a major role, by reducing physical costs and allowing live analysis.</a:t>
            </a:r>
            <a:endParaRPr sz="1200">
              <a:solidFill>
                <a:schemeClr val="dk1"/>
              </a:solidFill>
            </a:endParaRPr>
          </a:p>
        </p:txBody>
      </p:sp>
      <p:sp>
        <p:nvSpPr>
          <p:cNvPr id="239" name="Google Shape;239;p24"/>
          <p:cNvSpPr txBox="1"/>
          <p:nvPr>
            <p:ph type="title"/>
          </p:nvPr>
        </p:nvSpPr>
        <p:spPr>
          <a:xfrm>
            <a:off x="1956592" y="1741795"/>
            <a:ext cx="1419000" cy="3390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ONLINE-ONLY </a:t>
            </a:r>
            <a:endParaRPr sz="1400">
              <a:latin typeface="Open Sans Light"/>
              <a:ea typeface="Open Sans Light"/>
              <a:cs typeface="Open Sans Light"/>
              <a:sym typeface="Open Sans Light"/>
            </a:endParaRPr>
          </a:p>
        </p:txBody>
      </p:sp>
      <p:grpSp>
        <p:nvGrpSpPr>
          <p:cNvPr id="240" name="Google Shape;240;p24"/>
          <p:cNvGrpSpPr/>
          <p:nvPr/>
        </p:nvGrpSpPr>
        <p:grpSpPr>
          <a:xfrm>
            <a:off x="5196185" y="2315369"/>
            <a:ext cx="725582" cy="654392"/>
            <a:chOff x="-47523400" y="3973950"/>
            <a:chExt cx="300100" cy="228425"/>
          </a:xfrm>
        </p:grpSpPr>
        <p:sp>
          <p:nvSpPr>
            <p:cNvPr id="241" name="Google Shape;241;p24"/>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4"/>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4"/>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4"/>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4"/>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6" name="Google Shape;246;p24"/>
          <p:cNvSpPr txBox="1"/>
          <p:nvPr/>
        </p:nvSpPr>
        <p:spPr>
          <a:xfrm>
            <a:off x="4671540" y="3428761"/>
            <a:ext cx="17718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A “real-time” way to perform data analysis, which makes them predict and catch trends.</a:t>
            </a:r>
            <a:endParaRPr sz="1200">
              <a:solidFill>
                <a:schemeClr val="dk1"/>
              </a:solidFill>
            </a:endParaRPr>
          </a:p>
        </p:txBody>
      </p:sp>
      <p:sp>
        <p:nvSpPr>
          <p:cNvPr id="247" name="Google Shape;247;p24"/>
          <p:cNvSpPr txBox="1"/>
          <p:nvPr>
            <p:ph type="title"/>
          </p:nvPr>
        </p:nvSpPr>
        <p:spPr>
          <a:xfrm>
            <a:off x="4847942" y="2993149"/>
            <a:ext cx="1419000" cy="3390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LIVE ANALYSIS </a:t>
            </a:r>
            <a:endParaRPr sz="1400">
              <a:latin typeface="Open Sans Light"/>
              <a:ea typeface="Open Sans Light"/>
              <a:cs typeface="Open Sans Light"/>
              <a:sym typeface="Open Sans Light"/>
            </a:endParaRPr>
          </a:p>
        </p:txBody>
      </p:sp>
      <p:cxnSp>
        <p:nvCxnSpPr>
          <p:cNvPr id="248" name="Google Shape;248;p24"/>
          <p:cNvCxnSpPr>
            <a:stCxn id="239" idx="3"/>
            <a:endCxn id="247" idx="1"/>
          </p:cNvCxnSpPr>
          <p:nvPr/>
        </p:nvCxnSpPr>
        <p:spPr>
          <a:xfrm>
            <a:off x="3375592" y="1911295"/>
            <a:ext cx="1472400" cy="1251300"/>
          </a:xfrm>
          <a:prstGeom prst="curvedConnector3">
            <a:avLst>
              <a:gd fmla="val 50001" name="adj1"/>
            </a:avLst>
          </a:prstGeom>
          <a:noFill/>
          <a:ln cap="flat" cmpd="sng" w="9525">
            <a:solidFill>
              <a:schemeClr val="dk2"/>
            </a:solidFill>
            <a:prstDash val="solid"/>
            <a:round/>
            <a:headEnd len="med" w="med" type="none"/>
            <a:tailEnd len="med" w="med" type="none"/>
          </a:ln>
        </p:spPr>
      </p:cxnSp>
      <p:grpSp>
        <p:nvGrpSpPr>
          <p:cNvPr id="249" name="Google Shape;249;p24"/>
          <p:cNvGrpSpPr/>
          <p:nvPr/>
        </p:nvGrpSpPr>
        <p:grpSpPr>
          <a:xfrm>
            <a:off x="7824203" y="1019955"/>
            <a:ext cx="630942" cy="752569"/>
            <a:chOff x="-46007225" y="3937825"/>
            <a:chExt cx="229225" cy="300775"/>
          </a:xfrm>
        </p:grpSpPr>
        <p:sp>
          <p:nvSpPr>
            <p:cNvPr id="250" name="Google Shape;250;p24"/>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4"/>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4"/>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4"/>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4"/>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24"/>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24"/>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24"/>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24"/>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24"/>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E6B8A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0" name="Google Shape;260;p24"/>
          <p:cNvSpPr txBox="1"/>
          <p:nvPr/>
        </p:nvSpPr>
        <p:spPr>
          <a:xfrm>
            <a:off x="7310752" y="2241450"/>
            <a:ext cx="16581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1200">
                <a:solidFill>
                  <a:schemeClr val="dk1"/>
                </a:solidFill>
                <a:latin typeface="Abel"/>
                <a:ea typeface="Abel"/>
                <a:cs typeface="Abel"/>
                <a:sym typeface="Abel"/>
              </a:rPr>
              <a:t>The live analysis allows the fast production of new design and therefore speed up the production cycle</a:t>
            </a:r>
            <a:endParaRPr sz="1200">
              <a:solidFill>
                <a:schemeClr val="dk1"/>
              </a:solidFill>
            </a:endParaRPr>
          </a:p>
        </p:txBody>
      </p:sp>
      <p:sp>
        <p:nvSpPr>
          <p:cNvPr id="261" name="Google Shape;261;p24"/>
          <p:cNvSpPr txBox="1"/>
          <p:nvPr>
            <p:ph type="title"/>
          </p:nvPr>
        </p:nvSpPr>
        <p:spPr>
          <a:xfrm>
            <a:off x="7430369" y="1815688"/>
            <a:ext cx="1419000" cy="3390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1400">
                <a:latin typeface="Playfair Display SemiBold"/>
                <a:ea typeface="Playfair Display SemiBold"/>
                <a:cs typeface="Playfair Display SemiBold"/>
                <a:sym typeface="Playfair Display SemiBold"/>
              </a:rPr>
              <a:t>FAST FASHION</a:t>
            </a:r>
            <a:endParaRPr sz="1400">
              <a:latin typeface="Open Sans Light"/>
              <a:ea typeface="Open Sans Light"/>
              <a:cs typeface="Open Sans Light"/>
              <a:sym typeface="Open Sans Light"/>
            </a:endParaRPr>
          </a:p>
        </p:txBody>
      </p:sp>
      <p:cxnSp>
        <p:nvCxnSpPr>
          <p:cNvPr id="262" name="Google Shape;262;p24"/>
          <p:cNvCxnSpPr>
            <a:stCxn id="247" idx="3"/>
            <a:endCxn id="261" idx="1"/>
          </p:cNvCxnSpPr>
          <p:nvPr/>
        </p:nvCxnSpPr>
        <p:spPr>
          <a:xfrm flipH="1" rot="10800000">
            <a:off x="6266942" y="1985149"/>
            <a:ext cx="1163400" cy="1177500"/>
          </a:xfrm>
          <a:prstGeom prst="curvedConnector3">
            <a:avLst>
              <a:gd fmla="val 50001" name="adj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5"/>
          <p:cNvPicPr preferRelativeResize="0"/>
          <p:nvPr/>
        </p:nvPicPr>
        <p:blipFill>
          <a:blip r:embed="rId3">
            <a:alphaModFix/>
          </a:blip>
          <a:stretch>
            <a:fillRect/>
          </a:stretch>
        </p:blipFill>
        <p:spPr>
          <a:xfrm>
            <a:off x="1561725" y="0"/>
            <a:ext cx="7582276" cy="5143499"/>
          </a:xfrm>
          <a:prstGeom prst="rect">
            <a:avLst/>
          </a:prstGeom>
          <a:noFill/>
          <a:ln>
            <a:noFill/>
          </a:ln>
        </p:spPr>
      </p:pic>
      <p:sp>
        <p:nvSpPr>
          <p:cNvPr id="268" name="Google Shape;268;p25"/>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9" name="Google Shape;269;p25"/>
          <p:cNvPicPr preferRelativeResize="0"/>
          <p:nvPr/>
        </p:nvPicPr>
        <p:blipFill>
          <a:blip r:embed="rId4">
            <a:alphaModFix amt="88000"/>
          </a:blip>
          <a:stretch>
            <a:fillRect/>
          </a:stretch>
        </p:blipFill>
        <p:spPr>
          <a:xfrm>
            <a:off x="1668475" y="202113"/>
            <a:ext cx="7324350" cy="4739275"/>
          </a:xfrm>
          <a:prstGeom prst="rect">
            <a:avLst/>
          </a:prstGeom>
          <a:noFill/>
          <a:ln>
            <a:noFill/>
          </a:ln>
        </p:spPr>
      </p:pic>
      <p:sp>
        <p:nvSpPr>
          <p:cNvPr id="270" name="Google Shape;270;p25"/>
          <p:cNvSpPr txBox="1"/>
          <p:nvPr/>
        </p:nvSpPr>
        <p:spPr>
          <a:xfrm>
            <a:off x="1687375" y="229425"/>
            <a:ext cx="73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bel"/>
              <a:ea typeface="Abel"/>
              <a:cs typeface="Abel"/>
              <a:sym typeface="Abel"/>
            </a:endParaRPr>
          </a:p>
        </p:txBody>
      </p:sp>
      <p:sp>
        <p:nvSpPr>
          <p:cNvPr id="271" name="Google Shape;271;p25"/>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FOURTH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a:p>
            <a:pPr indent="0" lvl="0" marL="0" rtl="0" algn="l">
              <a:lnSpc>
                <a:spcPct val="85000"/>
              </a:lnSpc>
              <a:spcBef>
                <a:spcPts val="0"/>
              </a:spcBef>
              <a:spcAft>
                <a:spcPts val="0"/>
              </a:spcAft>
              <a:buNone/>
            </a:pPr>
            <a:r>
              <a:t/>
            </a:r>
            <a:endParaRPr sz="1600">
              <a:solidFill>
                <a:schemeClr val="lt1"/>
              </a:solidFill>
              <a:latin typeface="Playfair Display SemiBold"/>
              <a:ea typeface="Playfair Display SemiBold"/>
              <a:cs typeface="Playfair Display SemiBold"/>
              <a:sym typeface="Playfair Display SemiBold"/>
            </a:endParaRPr>
          </a:p>
        </p:txBody>
      </p:sp>
      <p:cxnSp>
        <p:nvCxnSpPr>
          <p:cNvPr id="272" name="Google Shape;272;p25"/>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273" name="Google Shape;273;p25"/>
          <p:cNvSpPr txBox="1"/>
          <p:nvPr/>
        </p:nvSpPr>
        <p:spPr>
          <a:xfrm>
            <a:off x="105525" y="1127975"/>
            <a:ext cx="145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How would you compare the two business models</a:t>
            </a:r>
            <a:r>
              <a:rPr lang="pt-BR">
                <a:solidFill>
                  <a:schemeClr val="lt1"/>
                </a:solidFill>
                <a:latin typeface="Abel"/>
                <a:ea typeface="Abel"/>
                <a:cs typeface="Abel"/>
                <a:sym typeface="Abel"/>
              </a:rPr>
              <a:t>, and how are the two groups successful in the market?</a:t>
            </a:r>
            <a:endParaRPr>
              <a:solidFill>
                <a:schemeClr val="lt1"/>
              </a:solidFill>
              <a:latin typeface="Abel"/>
              <a:ea typeface="Abel"/>
              <a:cs typeface="Abel"/>
              <a:sym typeface="Abel"/>
            </a:endParaRPr>
          </a:p>
        </p:txBody>
      </p:sp>
      <p:cxnSp>
        <p:nvCxnSpPr>
          <p:cNvPr id="274" name="Google Shape;274;p25"/>
          <p:cNvCxnSpPr/>
          <p:nvPr/>
        </p:nvCxnSpPr>
        <p:spPr>
          <a:xfrm>
            <a:off x="5175775" y="840013"/>
            <a:ext cx="0" cy="3463500"/>
          </a:xfrm>
          <a:prstGeom prst="straightConnector1">
            <a:avLst/>
          </a:prstGeom>
          <a:noFill/>
          <a:ln cap="flat" cmpd="sng" w="9525">
            <a:solidFill>
              <a:schemeClr val="dk2"/>
            </a:solidFill>
            <a:prstDash val="solid"/>
            <a:round/>
            <a:headEnd len="med" w="med" type="none"/>
            <a:tailEnd len="med" w="med" type="none"/>
          </a:ln>
        </p:spPr>
      </p:cxnSp>
      <p:cxnSp>
        <p:nvCxnSpPr>
          <p:cNvPr id="275" name="Google Shape;275;p25"/>
          <p:cNvCxnSpPr/>
          <p:nvPr/>
        </p:nvCxnSpPr>
        <p:spPr>
          <a:xfrm>
            <a:off x="5215500" y="840000"/>
            <a:ext cx="0" cy="3463500"/>
          </a:xfrm>
          <a:prstGeom prst="straightConnector1">
            <a:avLst/>
          </a:prstGeom>
          <a:noFill/>
          <a:ln cap="flat" cmpd="sng" w="9525">
            <a:solidFill>
              <a:schemeClr val="dk2"/>
            </a:solidFill>
            <a:prstDash val="solid"/>
            <a:round/>
            <a:headEnd len="med" w="med" type="none"/>
            <a:tailEnd len="med" w="med" type="none"/>
          </a:ln>
        </p:spPr>
      </p:cxnSp>
      <p:sp>
        <p:nvSpPr>
          <p:cNvPr id="276" name="Google Shape;276;p25"/>
          <p:cNvSpPr txBox="1"/>
          <p:nvPr/>
        </p:nvSpPr>
        <p:spPr>
          <a:xfrm>
            <a:off x="1854000" y="504000"/>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CUSTOMER SEGMENTS</a:t>
            </a:r>
            <a:endParaRPr b="1">
              <a:solidFill>
                <a:schemeClr val="dk1"/>
              </a:solidFill>
              <a:latin typeface="Abel"/>
              <a:ea typeface="Abel"/>
              <a:cs typeface="Abel"/>
              <a:sym typeface="Abel"/>
            </a:endParaRPr>
          </a:p>
        </p:txBody>
      </p:sp>
      <p:sp>
        <p:nvSpPr>
          <p:cNvPr id="277" name="Google Shape;277;p25"/>
          <p:cNvSpPr txBox="1"/>
          <p:nvPr/>
        </p:nvSpPr>
        <p:spPr>
          <a:xfrm>
            <a:off x="1908000" y="1008000"/>
            <a:ext cx="3257400" cy="2242200"/>
          </a:xfrm>
          <a:prstGeom prst="rect">
            <a:avLst/>
          </a:prstGeom>
          <a:noFill/>
          <a:ln>
            <a:noFill/>
          </a:ln>
        </p:spPr>
        <p:txBody>
          <a:bodyPr anchorCtr="0" anchor="t" bIns="91425" lIns="91425" spcFirstLastPara="1" rIns="91425" wrap="square" tIns="91425">
            <a:spAutoFit/>
          </a:bodyPr>
          <a:lstStyle/>
          <a:p>
            <a:pPr indent="-262549" lvl="0" marL="179999" rtl="0" algn="l">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SHEIN focuses on </a:t>
            </a:r>
            <a:r>
              <a:rPr b="1" lang="pt-BR" sz="1300">
                <a:solidFill>
                  <a:schemeClr val="dk1"/>
                </a:solidFill>
                <a:latin typeface="Abel"/>
                <a:ea typeface="Abel"/>
                <a:cs typeface="Abel"/>
                <a:sym typeface="Abel"/>
              </a:rPr>
              <a:t>women’s clothing</a:t>
            </a:r>
            <a:r>
              <a:rPr lang="pt-BR" sz="1300">
                <a:solidFill>
                  <a:schemeClr val="dk1"/>
                </a:solidFill>
                <a:latin typeface="Abel"/>
                <a:ea typeface="Abel"/>
                <a:cs typeface="Abel"/>
                <a:sym typeface="Abel"/>
              </a:rPr>
              <a:t>, although they have expanded to also provide apparel for men and kids;</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SHEIN aims at Gen Z, </a:t>
            </a:r>
            <a:r>
              <a:rPr b="1" lang="pt-BR" sz="1300">
                <a:solidFill>
                  <a:schemeClr val="dk1"/>
                </a:solidFill>
                <a:latin typeface="Abel"/>
                <a:ea typeface="Abel"/>
                <a:cs typeface="Abel"/>
                <a:sym typeface="Abel"/>
              </a:rPr>
              <a:t>young people that look for affordable fashion</a:t>
            </a:r>
            <a:r>
              <a:rPr lang="pt-BR" sz="1300">
                <a:solidFill>
                  <a:schemeClr val="dk1"/>
                </a:solidFill>
                <a:latin typeface="Abel"/>
                <a:ea typeface="Abel"/>
                <a:cs typeface="Abel"/>
                <a:sym typeface="Abel"/>
              </a:rPr>
              <a:t> in order to keep up with their peers and social media trends;</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Zara has a </a:t>
            </a:r>
            <a:r>
              <a:rPr b="1" lang="pt-BR" sz="1300">
                <a:solidFill>
                  <a:schemeClr val="dk1"/>
                </a:solidFill>
                <a:latin typeface="Abel"/>
                <a:ea typeface="Abel"/>
                <a:cs typeface="Abel"/>
                <a:sym typeface="Abel"/>
              </a:rPr>
              <a:t>less price-sensitive customer </a:t>
            </a:r>
            <a:r>
              <a:rPr lang="pt-BR" sz="1300">
                <a:solidFill>
                  <a:schemeClr val="dk1"/>
                </a:solidFill>
                <a:latin typeface="Abel"/>
                <a:ea typeface="Abel"/>
                <a:cs typeface="Abel"/>
                <a:sym typeface="Abel"/>
              </a:rPr>
              <a:t>base, also aiming at medium-high income consumers that wish to keep up with fashion.</a:t>
            </a:r>
            <a:endParaRPr sz="1300">
              <a:solidFill>
                <a:schemeClr val="dk1"/>
              </a:solidFill>
              <a:latin typeface="Abel"/>
              <a:ea typeface="Abel"/>
              <a:cs typeface="Abel"/>
              <a:sym typeface="Abel"/>
            </a:endParaRPr>
          </a:p>
        </p:txBody>
      </p:sp>
      <p:sp>
        <p:nvSpPr>
          <p:cNvPr id="278" name="Google Shape;278;p25"/>
          <p:cNvSpPr txBox="1"/>
          <p:nvPr/>
        </p:nvSpPr>
        <p:spPr>
          <a:xfrm>
            <a:off x="5454000" y="504000"/>
            <a:ext cx="205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VALUE PROPOSITION</a:t>
            </a:r>
            <a:endParaRPr b="1">
              <a:solidFill>
                <a:schemeClr val="dk1"/>
              </a:solidFill>
              <a:latin typeface="Abel"/>
              <a:ea typeface="Abel"/>
              <a:cs typeface="Abel"/>
              <a:sym typeface="Abel"/>
            </a:endParaRPr>
          </a:p>
        </p:txBody>
      </p:sp>
      <p:sp>
        <p:nvSpPr>
          <p:cNvPr id="279" name="Google Shape;279;p25"/>
          <p:cNvSpPr txBox="1"/>
          <p:nvPr/>
        </p:nvSpPr>
        <p:spPr>
          <a:xfrm>
            <a:off x="5454000" y="1008000"/>
            <a:ext cx="3292500" cy="2826900"/>
          </a:xfrm>
          <a:prstGeom prst="rect">
            <a:avLst/>
          </a:prstGeom>
          <a:noFill/>
          <a:ln>
            <a:noFill/>
          </a:ln>
        </p:spPr>
        <p:txBody>
          <a:bodyPr anchorCtr="0" anchor="t" bIns="91425" lIns="180000" spcFirstLastPara="1" rIns="91425" wrap="square" tIns="91425">
            <a:spAutoFit/>
          </a:bodyPr>
          <a:lstStyle/>
          <a:p>
            <a:pPr indent="-256199" lvl="0" marL="179999" rtl="0" algn="l">
              <a:spcBef>
                <a:spcPts val="0"/>
              </a:spcBef>
              <a:spcAft>
                <a:spcPts val="0"/>
              </a:spcAft>
              <a:buClr>
                <a:schemeClr val="dk1"/>
              </a:buClr>
              <a:buSzPts val="1200"/>
              <a:buFont typeface="Abel"/>
              <a:buChar char="●"/>
            </a:pPr>
            <a:r>
              <a:rPr lang="pt-BR" sz="1300">
                <a:solidFill>
                  <a:schemeClr val="dk1"/>
                </a:solidFill>
                <a:latin typeface="Abel"/>
                <a:ea typeface="Abel"/>
                <a:cs typeface="Abel"/>
                <a:sym typeface="Abel"/>
              </a:rPr>
              <a:t>Both companies uses fast-fashion, but SHEIN adds more diversity by performing the fast-fashion cycle in less time; </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Free shipping under certain conditions;</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Both companies have free return policies;</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Zara stores are accessible at a premium location;</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SHEIN manages to be 3 or 4 times cheaper than Zara; </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Both companies have fast delivery.</a:t>
            </a:r>
            <a:endParaRPr sz="1300">
              <a:solidFill>
                <a:schemeClr val="dk1"/>
              </a:solidFill>
              <a:latin typeface="Abel"/>
              <a:ea typeface="Abel"/>
              <a:cs typeface="Abel"/>
              <a:sym typeface="Abe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pic>
        <p:nvPicPr>
          <p:cNvPr id="284" name="Google Shape;284;p26"/>
          <p:cNvPicPr preferRelativeResize="0"/>
          <p:nvPr/>
        </p:nvPicPr>
        <p:blipFill>
          <a:blip r:embed="rId3">
            <a:alphaModFix/>
          </a:blip>
          <a:stretch>
            <a:fillRect/>
          </a:stretch>
        </p:blipFill>
        <p:spPr>
          <a:xfrm>
            <a:off x="1561725" y="0"/>
            <a:ext cx="7582276" cy="5143499"/>
          </a:xfrm>
          <a:prstGeom prst="rect">
            <a:avLst/>
          </a:prstGeom>
          <a:noFill/>
          <a:ln>
            <a:noFill/>
          </a:ln>
        </p:spPr>
      </p:pic>
      <p:sp>
        <p:nvSpPr>
          <p:cNvPr id="285" name="Google Shape;285;p26"/>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86" name="Google Shape;286;p26"/>
          <p:cNvPicPr preferRelativeResize="0"/>
          <p:nvPr/>
        </p:nvPicPr>
        <p:blipFill>
          <a:blip r:embed="rId4">
            <a:alphaModFix amt="88000"/>
          </a:blip>
          <a:stretch>
            <a:fillRect/>
          </a:stretch>
        </p:blipFill>
        <p:spPr>
          <a:xfrm>
            <a:off x="1668475" y="202113"/>
            <a:ext cx="7324350" cy="4739275"/>
          </a:xfrm>
          <a:prstGeom prst="rect">
            <a:avLst/>
          </a:prstGeom>
          <a:noFill/>
          <a:ln>
            <a:noFill/>
          </a:ln>
        </p:spPr>
      </p:pic>
      <p:sp>
        <p:nvSpPr>
          <p:cNvPr id="287" name="Google Shape;287;p26"/>
          <p:cNvSpPr txBox="1"/>
          <p:nvPr/>
        </p:nvSpPr>
        <p:spPr>
          <a:xfrm>
            <a:off x="1687375" y="229425"/>
            <a:ext cx="73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bel"/>
              <a:ea typeface="Abel"/>
              <a:cs typeface="Abel"/>
              <a:sym typeface="Abel"/>
            </a:endParaRPr>
          </a:p>
        </p:txBody>
      </p:sp>
      <p:sp>
        <p:nvSpPr>
          <p:cNvPr id="288" name="Google Shape;288;p26"/>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FOURTH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a:p>
            <a:pPr indent="0" lvl="0" marL="0" rtl="0" algn="l">
              <a:lnSpc>
                <a:spcPct val="85000"/>
              </a:lnSpc>
              <a:spcBef>
                <a:spcPts val="0"/>
              </a:spcBef>
              <a:spcAft>
                <a:spcPts val="0"/>
              </a:spcAft>
              <a:buNone/>
            </a:pPr>
            <a:r>
              <a:t/>
            </a:r>
            <a:endParaRPr sz="1600">
              <a:solidFill>
                <a:schemeClr val="lt1"/>
              </a:solidFill>
              <a:latin typeface="Playfair Display SemiBold"/>
              <a:ea typeface="Playfair Display SemiBold"/>
              <a:cs typeface="Playfair Display SemiBold"/>
              <a:sym typeface="Playfair Display SemiBold"/>
            </a:endParaRPr>
          </a:p>
        </p:txBody>
      </p:sp>
      <p:cxnSp>
        <p:nvCxnSpPr>
          <p:cNvPr id="289" name="Google Shape;289;p26"/>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290" name="Google Shape;290;p26"/>
          <p:cNvSpPr txBox="1"/>
          <p:nvPr/>
        </p:nvSpPr>
        <p:spPr>
          <a:xfrm>
            <a:off x="105525" y="1127975"/>
            <a:ext cx="145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How would you compare the two business models</a:t>
            </a:r>
            <a:r>
              <a:rPr lang="pt-BR">
                <a:solidFill>
                  <a:schemeClr val="lt1"/>
                </a:solidFill>
                <a:latin typeface="Abel"/>
                <a:ea typeface="Abel"/>
                <a:cs typeface="Abel"/>
                <a:sym typeface="Abel"/>
              </a:rPr>
              <a:t>, and how are the two groups successful in the market?</a:t>
            </a:r>
            <a:endParaRPr>
              <a:solidFill>
                <a:schemeClr val="lt1"/>
              </a:solidFill>
              <a:latin typeface="Abel"/>
              <a:ea typeface="Abel"/>
              <a:cs typeface="Abel"/>
              <a:sym typeface="Abel"/>
            </a:endParaRPr>
          </a:p>
        </p:txBody>
      </p:sp>
      <p:cxnSp>
        <p:nvCxnSpPr>
          <p:cNvPr id="291" name="Google Shape;291;p26"/>
          <p:cNvCxnSpPr/>
          <p:nvPr/>
        </p:nvCxnSpPr>
        <p:spPr>
          <a:xfrm>
            <a:off x="5175775" y="840013"/>
            <a:ext cx="0" cy="3463500"/>
          </a:xfrm>
          <a:prstGeom prst="straightConnector1">
            <a:avLst/>
          </a:prstGeom>
          <a:noFill/>
          <a:ln cap="flat" cmpd="sng" w="9525">
            <a:solidFill>
              <a:schemeClr val="dk2"/>
            </a:solidFill>
            <a:prstDash val="solid"/>
            <a:round/>
            <a:headEnd len="med" w="med" type="none"/>
            <a:tailEnd len="med" w="med" type="none"/>
          </a:ln>
        </p:spPr>
      </p:cxnSp>
      <p:cxnSp>
        <p:nvCxnSpPr>
          <p:cNvPr id="292" name="Google Shape;292;p26"/>
          <p:cNvCxnSpPr/>
          <p:nvPr/>
        </p:nvCxnSpPr>
        <p:spPr>
          <a:xfrm>
            <a:off x="5215500" y="840000"/>
            <a:ext cx="0" cy="3463500"/>
          </a:xfrm>
          <a:prstGeom prst="straightConnector1">
            <a:avLst/>
          </a:prstGeom>
          <a:noFill/>
          <a:ln cap="flat" cmpd="sng" w="9525">
            <a:solidFill>
              <a:schemeClr val="dk2"/>
            </a:solidFill>
            <a:prstDash val="solid"/>
            <a:round/>
            <a:headEnd len="med" w="med" type="none"/>
            <a:tailEnd len="med" w="med" type="none"/>
          </a:ln>
        </p:spPr>
      </p:cxnSp>
      <p:sp>
        <p:nvSpPr>
          <p:cNvPr id="293" name="Google Shape;293;p26"/>
          <p:cNvSpPr txBox="1"/>
          <p:nvPr/>
        </p:nvSpPr>
        <p:spPr>
          <a:xfrm>
            <a:off x="1854000" y="504000"/>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CHANNELS</a:t>
            </a:r>
            <a:endParaRPr b="1">
              <a:solidFill>
                <a:schemeClr val="dk1"/>
              </a:solidFill>
              <a:latin typeface="Abel"/>
              <a:ea typeface="Abel"/>
              <a:cs typeface="Abel"/>
              <a:sym typeface="Abel"/>
            </a:endParaRPr>
          </a:p>
        </p:txBody>
      </p:sp>
      <p:sp>
        <p:nvSpPr>
          <p:cNvPr id="294" name="Google Shape;294;p26"/>
          <p:cNvSpPr txBox="1"/>
          <p:nvPr/>
        </p:nvSpPr>
        <p:spPr>
          <a:xfrm>
            <a:off x="1908000" y="1008000"/>
            <a:ext cx="3257400" cy="1513500"/>
          </a:xfrm>
          <a:prstGeom prst="rect">
            <a:avLst/>
          </a:prstGeom>
          <a:noFill/>
          <a:ln>
            <a:noFill/>
          </a:ln>
        </p:spPr>
        <p:txBody>
          <a:bodyPr anchorCtr="0" anchor="t" bIns="91425" lIns="91425" spcFirstLastPara="1" rIns="91425" wrap="square" tIns="91425">
            <a:spAutoFit/>
          </a:bodyPr>
          <a:lstStyle/>
          <a:p>
            <a:pPr indent="-243499" lvl="0" marL="179999" rtl="0" algn="l">
              <a:spcBef>
                <a:spcPts val="0"/>
              </a:spcBef>
              <a:spcAft>
                <a:spcPts val="0"/>
              </a:spcAft>
              <a:buClr>
                <a:schemeClr val="dk1"/>
              </a:buClr>
              <a:buSzPts val="1000"/>
              <a:buFont typeface="Abel"/>
              <a:buChar char="●"/>
            </a:pPr>
            <a:r>
              <a:rPr lang="pt-BR" sz="1300">
                <a:solidFill>
                  <a:schemeClr val="dk1"/>
                </a:solidFill>
                <a:latin typeface="Abel"/>
                <a:ea typeface="Abel"/>
                <a:cs typeface="Abel"/>
                <a:sym typeface="Abel"/>
              </a:rPr>
              <a:t>Both companies can bring their products through an online delivery service after purchasing a set of items on their </a:t>
            </a:r>
            <a:r>
              <a:rPr b="1" lang="pt-BR" sz="1300">
                <a:solidFill>
                  <a:schemeClr val="dk1"/>
                </a:solidFill>
                <a:latin typeface="Abel"/>
                <a:ea typeface="Abel"/>
                <a:cs typeface="Abel"/>
                <a:sym typeface="Abel"/>
              </a:rPr>
              <a:t>E-commerce platforms</a:t>
            </a:r>
            <a:r>
              <a:rPr lang="pt-BR" sz="1300">
                <a:solidFill>
                  <a:schemeClr val="dk1"/>
                </a:solidFill>
                <a:latin typeface="Abel"/>
                <a:ea typeface="Abel"/>
                <a:cs typeface="Abel"/>
                <a:sym typeface="Abel"/>
              </a:rPr>
              <a:t>;</a:t>
            </a:r>
            <a:endParaRPr sz="1300">
              <a:solidFill>
                <a:schemeClr val="dk1"/>
              </a:solidFill>
              <a:latin typeface="Abel"/>
              <a:ea typeface="Abel"/>
              <a:cs typeface="Abel"/>
              <a:sym typeface="Abel"/>
            </a:endParaRPr>
          </a:p>
          <a:p>
            <a:pPr indent="-243499" lvl="0" marL="179999" rtl="0" algn="l">
              <a:spcBef>
                <a:spcPts val="1000"/>
              </a:spcBef>
              <a:spcAft>
                <a:spcPts val="1000"/>
              </a:spcAft>
              <a:buClr>
                <a:schemeClr val="dk1"/>
              </a:buClr>
              <a:buSzPts val="1000"/>
              <a:buFont typeface="Abel"/>
              <a:buChar char="●"/>
            </a:pPr>
            <a:r>
              <a:rPr lang="pt-BR" sz="1300">
                <a:solidFill>
                  <a:schemeClr val="dk1"/>
                </a:solidFill>
                <a:latin typeface="Abel"/>
                <a:ea typeface="Abel"/>
                <a:cs typeface="Abel"/>
                <a:sym typeface="Abel"/>
              </a:rPr>
              <a:t>Zara has </a:t>
            </a:r>
            <a:r>
              <a:rPr b="1" lang="pt-BR" sz="1300">
                <a:solidFill>
                  <a:schemeClr val="dk1"/>
                </a:solidFill>
                <a:latin typeface="Abel"/>
                <a:ea typeface="Abel"/>
                <a:cs typeface="Abel"/>
                <a:sym typeface="Abel"/>
              </a:rPr>
              <a:t>physical stores</a:t>
            </a:r>
            <a:r>
              <a:rPr lang="pt-BR" sz="1300">
                <a:solidFill>
                  <a:schemeClr val="dk1"/>
                </a:solidFill>
                <a:latin typeface="Abel"/>
                <a:ea typeface="Abel"/>
                <a:cs typeface="Abel"/>
                <a:sym typeface="Abel"/>
              </a:rPr>
              <a:t> in premium locations to display and sell its products;</a:t>
            </a:r>
            <a:endParaRPr sz="1300"/>
          </a:p>
        </p:txBody>
      </p:sp>
      <p:sp>
        <p:nvSpPr>
          <p:cNvPr id="295" name="Google Shape;295;p26"/>
          <p:cNvSpPr txBox="1"/>
          <p:nvPr/>
        </p:nvSpPr>
        <p:spPr>
          <a:xfrm>
            <a:off x="5454000" y="504000"/>
            <a:ext cx="205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CUSTOMER RELATIONSHIPS</a:t>
            </a:r>
            <a:endParaRPr b="1">
              <a:solidFill>
                <a:schemeClr val="dk1"/>
              </a:solidFill>
              <a:latin typeface="Abel"/>
              <a:ea typeface="Abel"/>
              <a:cs typeface="Abel"/>
              <a:sym typeface="Abel"/>
            </a:endParaRPr>
          </a:p>
        </p:txBody>
      </p:sp>
      <p:sp>
        <p:nvSpPr>
          <p:cNvPr id="296" name="Google Shape;296;p26"/>
          <p:cNvSpPr txBox="1"/>
          <p:nvPr/>
        </p:nvSpPr>
        <p:spPr>
          <a:xfrm>
            <a:off x="5454000" y="1008000"/>
            <a:ext cx="3292500" cy="3099000"/>
          </a:xfrm>
          <a:prstGeom prst="rect">
            <a:avLst/>
          </a:prstGeom>
          <a:noFill/>
          <a:ln>
            <a:noFill/>
          </a:ln>
        </p:spPr>
        <p:txBody>
          <a:bodyPr anchorCtr="0" anchor="t" bIns="91425" lIns="180000" spcFirstLastPara="1" rIns="91425" wrap="square" tIns="91425">
            <a:spAutoFit/>
          </a:bodyPr>
          <a:lstStyle/>
          <a:p>
            <a:pPr indent="-262549" lvl="0" marL="179999" rtl="0" algn="l">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SHEIN has </a:t>
            </a:r>
            <a:r>
              <a:rPr b="1" lang="pt-BR" sz="1300">
                <a:solidFill>
                  <a:schemeClr val="dk1"/>
                </a:solidFill>
                <a:latin typeface="Abel"/>
                <a:ea typeface="Abel"/>
                <a:cs typeface="Abel"/>
                <a:sym typeface="Abel"/>
              </a:rPr>
              <a:t>free shipping</a:t>
            </a:r>
            <a:r>
              <a:rPr lang="pt-BR" sz="1300">
                <a:solidFill>
                  <a:schemeClr val="dk1"/>
                </a:solidFill>
                <a:latin typeface="Abel"/>
                <a:ea typeface="Abel"/>
                <a:cs typeface="Abel"/>
                <a:sym typeface="Abel"/>
              </a:rPr>
              <a:t> on orders above 9.90€, while Zara does it on orders above 30€;</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b="1" lang="pt-BR" sz="1300">
                <a:solidFill>
                  <a:schemeClr val="dk1"/>
                </a:solidFill>
                <a:latin typeface="Abel"/>
                <a:ea typeface="Abel"/>
                <a:cs typeface="Abel"/>
                <a:sym typeface="Abel"/>
              </a:rPr>
              <a:t>Both companies are cheap</a:t>
            </a:r>
            <a:r>
              <a:rPr lang="pt-BR" sz="1300">
                <a:solidFill>
                  <a:schemeClr val="dk1"/>
                </a:solidFill>
                <a:latin typeface="Abel"/>
                <a:ea typeface="Abel"/>
                <a:cs typeface="Abel"/>
                <a:sym typeface="Abel"/>
              </a:rPr>
              <a:t>, but SHEIN manages to be 3 to 4 times cheaper than Zara;</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SHEIN provides more </a:t>
            </a:r>
            <a:r>
              <a:rPr b="1" lang="pt-BR" sz="1300">
                <a:solidFill>
                  <a:schemeClr val="dk1"/>
                </a:solidFill>
                <a:latin typeface="Abel"/>
                <a:ea typeface="Abel"/>
                <a:cs typeface="Abel"/>
                <a:sym typeface="Abel"/>
              </a:rPr>
              <a:t>variety of styles</a:t>
            </a:r>
            <a:r>
              <a:rPr lang="pt-BR" sz="1300">
                <a:solidFill>
                  <a:schemeClr val="dk1"/>
                </a:solidFill>
                <a:latin typeface="Abel"/>
                <a:ea typeface="Abel"/>
                <a:cs typeface="Abel"/>
                <a:sym typeface="Abel"/>
              </a:rPr>
              <a:t>;</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SHEIN offers </a:t>
            </a:r>
            <a:r>
              <a:rPr b="1" lang="pt-BR" sz="1300">
                <a:solidFill>
                  <a:schemeClr val="dk1"/>
                </a:solidFill>
                <a:latin typeface="Abel"/>
                <a:ea typeface="Abel"/>
                <a:cs typeface="Abel"/>
                <a:sym typeface="Abel"/>
              </a:rPr>
              <a:t>discounts</a:t>
            </a:r>
            <a:r>
              <a:rPr lang="pt-BR" sz="1300">
                <a:solidFill>
                  <a:schemeClr val="dk1"/>
                </a:solidFill>
                <a:latin typeface="Abel"/>
                <a:ea typeface="Abel"/>
                <a:cs typeface="Abel"/>
                <a:sym typeface="Abel"/>
              </a:rPr>
              <a:t> for new users, making the adhesion easier, and also a point system;</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Zara’s </a:t>
            </a:r>
            <a:r>
              <a:rPr b="1" lang="pt-BR" sz="1300">
                <a:solidFill>
                  <a:schemeClr val="dk1"/>
                </a:solidFill>
                <a:latin typeface="Abel"/>
                <a:ea typeface="Abel"/>
                <a:cs typeface="Abel"/>
                <a:sym typeface="Abel"/>
              </a:rPr>
              <a:t>shipping</a:t>
            </a:r>
            <a:r>
              <a:rPr lang="pt-BR" sz="1300">
                <a:solidFill>
                  <a:schemeClr val="dk1"/>
                </a:solidFill>
                <a:latin typeface="Abel"/>
                <a:ea typeface="Abel"/>
                <a:cs typeface="Abel"/>
                <a:sym typeface="Abel"/>
              </a:rPr>
              <a:t> takes 2-4 working days, while SHEIN shipping takes 12-18 days.</a:t>
            </a:r>
            <a:endParaRPr sz="1300">
              <a:solidFill>
                <a:schemeClr val="dk1"/>
              </a:solidFill>
              <a:latin typeface="Abel"/>
              <a:ea typeface="Abel"/>
              <a:cs typeface="Abel"/>
              <a:sym typeface="Abe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27"/>
          <p:cNvPicPr preferRelativeResize="0"/>
          <p:nvPr/>
        </p:nvPicPr>
        <p:blipFill>
          <a:blip r:embed="rId3">
            <a:alphaModFix/>
          </a:blip>
          <a:stretch>
            <a:fillRect/>
          </a:stretch>
        </p:blipFill>
        <p:spPr>
          <a:xfrm>
            <a:off x="1561725" y="0"/>
            <a:ext cx="7582276" cy="5143499"/>
          </a:xfrm>
          <a:prstGeom prst="rect">
            <a:avLst/>
          </a:prstGeom>
          <a:noFill/>
          <a:ln>
            <a:noFill/>
          </a:ln>
        </p:spPr>
      </p:pic>
      <p:sp>
        <p:nvSpPr>
          <p:cNvPr id="302" name="Google Shape;302;p27"/>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 name="Google Shape;303;p27"/>
          <p:cNvPicPr preferRelativeResize="0"/>
          <p:nvPr/>
        </p:nvPicPr>
        <p:blipFill>
          <a:blip r:embed="rId4">
            <a:alphaModFix amt="88000"/>
          </a:blip>
          <a:stretch>
            <a:fillRect/>
          </a:stretch>
        </p:blipFill>
        <p:spPr>
          <a:xfrm>
            <a:off x="1668475" y="202113"/>
            <a:ext cx="7324350" cy="4739275"/>
          </a:xfrm>
          <a:prstGeom prst="rect">
            <a:avLst/>
          </a:prstGeom>
          <a:noFill/>
          <a:ln>
            <a:noFill/>
          </a:ln>
        </p:spPr>
      </p:pic>
      <p:sp>
        <p:nvSpPr>
          <p:cNvPr id="304" name="Google Shape;304;p27"/>
          <p:cNvSpPr txBox="1"/>
          <p:nvPr/>
        </p:nvSpPr>
        <p:spPr>
          <a:xfrm>
            <a:off x="1687375" y="229425"/>
            <a:ext cx="73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bel"/>
              <a:ea typeface="Abel"/>
              <a:cs typeface="Abel"/>
              <a:sym typeface="Abel"/>
            </a:endParaRPr>
          </a:p>
        </p:txBody>
      </p:sp>
      <p:sp>
        <p:nvSpPr>
          <p:cNvPr id="305" name="Google Shape;305;p27"/>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FOURTH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a:p>
            <a:pPr indent="0" lvl="0" marL="0" rtl="0" algn="l">
              <a:lnSpc>
                <a:spcPct val="85000"/>
              </a:lnSpc>
              <a:spcBef>
                <a:spcPts val="0"/>
              </a:spcBef>
              <a:spcAft>
                <a:spcPts val="0"/>
              </a:spcAft>
              <a:buNone/>
            </a:pPr>
            <a:r>
              <a:t/>
            </a:r>
            <a:endParaRPr sz="1600">
              <a:solidFill>
                <a:schemeClr val="lt1"/>
              </a:solidFill>
              <a:latin typeface="Playfair Display SemiBold"/>
              <a:ea typeface="Playfair Display SemiBold"/>
              <a:cs typeface="Playfair Display SemiBold"/>
              <a:sym typeface="Playfair Display SemiBold"/>
            </a:endParaRPr>
          </a:p>
        </p:txBody>
      </p:sp>
      <p:cxnSp>
        <p:nvCxnSpPr>
          <p:cNvPr id="306" name="Google Shape;306;p27"/>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307" name="Google Shape;307;p27"/>
          <p:cNvSpPr txBox="1"/>
          <p:nvPr/>
        </p:nvSpPr>
        <p:spPr>
          <a:xfrm>
            <a:off x="105525" y="1127975"/>
            <a:ext cx="145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How would you compare the two business models</a:t>
            </a:r>
            <a:r>
              <a:rPr lang="pt-BR">
                <a:solidFill>
                  <a:schemeClr val="lt1"/>
                </a:solidFill>
                <a:latin typeface="Abel"/>
                <a:ea typeface="Abel"/>
                <a:cs typeface="Abel"/>
                <a:sym typeface="Abel"/>
              </a:rPr>
              <a:t>, and how are the two groups successful in the market?</a:t>
            </a:r>
            <a:endParaRPr>
              <a:solidFill>
                <a:schemeClr val="lt1"/>
              </a:solidFill>
              <a:latin typeface="Abel"/>
              <a:ea typeface="Abel"/>
              <a:cs typeface="Abel"/>
              <a:sym typeface="Abel"/>
            </a:endParaRPr>
          </a:p>
        </p:txBody>
      </p:sp>
      <p:cxnSp>
        <p:nvCxnSpPr>
          <p:cNvPr id="308" name="Google Shape;308;p27"/>
          <p:cNvCxnSpPr/>
          <p:nvPr/>
        </p:nvCxnSpPr>
        <p:spPr>
          <a:xfrm>
            <a:off x="5175775" y="840013"/>
            <a:ext cx="0" cy="3463500"/>
          </a:xfrm>
          <a:prstGeom prst="straightConnector1">
            <a:avLst/>
          </a:prstGeom>
          <a:noFill/>
          <a:ln cap="flat" cmpd="sng" w="9525">
            <a:solidFill>
              <a:schemeClr val="dk2"/>
            </a:solidFill>
            <a:prstDash val="solid"/>
            <a:round/>
            <a:headEnd len="med" w="med" type="none"/>
            <a:tailEnd len="med" w="med" type="none"/>
          </a:ln>
        </p:spPr>
      </p:cxnSp>
      <p:cxnSp>
        <p:nvCxnSpPr>
          <p:cNvPr id="309" name="Google Shape;309;p27"/>
          <p:cNvCxnSpPr/>
          <p:nvPr/>
        </p:nvCxnSpPr>
        <p:spPr>
          <a:xfrm>
            <a:off x="5215500" y="840000"/>
            <a:ext cx="0" cy="3463500"/>
          </a:xfrm>
          <a:prstGeom prst="straightConnector1">
            <a:avLst/>
          </a:prstGeom>
          <a:noFill/>
          <a:ln cap="flat" cmpd="sng" w="9525">
            <a:solidFill>
              <a:schemeClr val="dk2"/>
            </a:solidFill>
            <a:prstDash val="solid"/>
            <a:round/>
            <a:headEnd len="med" w="med" type="none"/>
            <a:tailEnd len="med" w="med" type="none"/>
          </a:ln>
        </p:spPr>
      </p:cxnSp>
      <p:sp>
        <p:nvSpPr>
          <p:cNvPr id="310" name="Google Shape;310;p27"/>
          <p:cNvSpPr txBox="1"/>
          <p:nvPr/>
        </p:nvSpPr>
        <p:spPr>
          <a:xfrm>
            <a:off x="1906288" y="2675275"/>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KEY RESOURCES</a:t>
            </a:r>
            <a:endParaRPr b="1">
              <a:solidFill>
                <a:schemeClr val="dk1"/>
              </a:solidFill>
              <a:latin typeface="Abel"/>
              <a:ea typeface="Abel"/>
              <a:cs typeface="Abel"/>
              <a:sym typeface="Abel"/>
            </a:endParaRPr>
          </a:p>
        </p:txBody>
      </p:sp>
      <p:sp>
        <p:nvSpPr>
          <p:cNvPr id="311" name="Google Shape;311;p27"/>
          <p:cNvSpPr txBox="1"/>
          <p:nvPr/>
        </p:nvSpPr>
        <p:spPr>
          <a:xfrm>
            <a:off x="1854000" y="3042425"/>
            <a:ext cx="3257400" cy="585000"/>
          </a:xfrm>
          <a:prstGeom prst="rect">
            <a:avLst/>
          </a:prstGeom>
          <a:noFill/>
          <a:ln>
            <a:noFill/>
          </a:ln>
        </p:spPr>
        <p:txBody>
          <a:bodyPr anchorCtr="0" anchor="t" bIns="91425" lIns="91425" spcFirstLastPara="1" rIns="91425" wrap="square" tIns="91425">
            <a:spAutoFit/>
          </a:bodyPr>
          <a:lstStyle/>
          <a:p>
            <a:pPr indent="-262549" lvl="0" marL="179999" rtl="0" algn="l">
              <a:spcBef>
                <a:spcPts val="0"/>
              </a:spcBef>
              <a:spcAft>
                <a:spcPts val="0"/>
              </a:spcAft>
              <a:buSzPts val="1300"/>
              <a:buChar char="●"/>
            </a:pPr>
            <a:r>
              <a:rPr lang="pt-BR" sz="1300">
                <a:solidFill>
                  <a:schemeClr val="dk1"/>
                </a:solidFill>
                <a:latin typeface="Abel"/>
                <a:ea typeface="Abel"/>
                <a:cs typeface="Abel"/>
                <a:sym typeface="Abel"/>
              </a:rPr>
              <a:t>SHEIN only uses its online store to sell its products, while Zara also has physical stores.</a:t>
            </a:r>
            <a:endParaRPr sz="1300"/>
          </a:p>
        </p:txBody>
      </p:sp>
      <p:sp>
        <p:nvSpPr>
          <p:cNvPr id="312" name="Google Shape;312;p27"/>
          <p:cNvSpPr txBox="1"/>
          <p:nvPr/>
        </p:nvSpPr>
        <p:spPr>
          <a:xfrm>
            <a:off x="5454000" y="504000"/>
            <a:ext cx="205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KEY ACTIVITIES</a:t>
            </a:r>
            <a:endParaRPr b="1">
              <a:solidFill>
                <a:schemeClr val="dk1"/>
              </a:solidFill>
              <a:latin typeface="Abel"/>
              <a:ea typeface="Abel"/>
              <a:cs typeface="Abel"/>
              <a:sym typeface="Abel"/>
            </a:endParaRPr>
          </a:p>
        </p:txBody>
      </p:sp>
      <p:sp>
        <p:nvSpPr>
          <p:cNvPr id="313" name="Google Shape;313;p27"/>
          <p:cNvSpPr txBox="1"/>
          <p:nvPr/>
        </p:nvSpPr>
        <p:spPr>
          <a:xfrm>
            <a:off x="5454000" y="1008000"/>
            <a:ext cx="3292500" cy="3370800"/>
          </a:xfrm>
          <a:prstGeom prst="rect">
            <a:avLst/>
          </a:prstGeom>
          <a:noFill/>
          <a:ln>
            <a:noFill/>
          </a:ln>
        </p:spPr>
        <p:txBody>
          <a:bodyPr anchorCtr="0" anchor="t" bIns="91425" lIns="180000" spcFirstLastPara="1" rIns="91425" wrap="square" tIns="91425">
            <a:spAutoFit/>
          </a:bodyPr>
          <a:lstStyle/>
          <a:p>
            <a:pPr indent="-262549" lvl="0" marL="179999" rtl="0" algn="l">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Both companies approach the market with a </a:t>
            </a:r>
            <a:r>
              <a:rPr b="1" lang="pt-BR" sz="1300">
                <a:solidFill>
                  <a:schemeClr val="dk1"/>
                </a:solidFill>
                <a:latin typeface="Abel"/>
                <a:ea typeface="Abel"/>
                <a:cs typeface="Abel"/>
                <a:sym typeface="Abel"/>
              </a:rPr>
              <a:t>fast-fashion business model</a:t>
            </a:r>
            <a:r>
              <a:rPr lang="pt-BR" sz="1300">
                <a:solidFill>
                  <a:schemeClr val="dk1"/>
                </a:solidFill>
                <a:latin typeface="Abel"/>
                <a:ea typeface="Abel"/>
                <a:cs typeface="Abel"/>
                <a:sym typeface="Abel"/>
              </a:rPr>
              <a:t>;</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Given that SHEIN is fully digital, they have almost a </a:t>
            </a:r>
            <a:r>
              <a:rPr b="1" lang="pt-BR" sz="1300">
                <a:solidFill>
                  <a:schemeClr val="dk1"/>
                </a:solidFill>
                <a:latin typeface="Abel"/>
                <a:ea typeface="Abel"/>
                <a:cs typeface="Abel"/>
                <a:sym typeface="Abel"/>
              </a:rPr>
              <a:t>“real-time” way to perform data analysis </a:t>
            </a:r>
            <a:r>
              <a:rPr lang="pt-BR" sz="1300">
                <a:solidFill>
                  <a:schemeClr val="dk1"/>
                </a:solidFill>
                <a:latin typeface="Abel"/>
                <a:ea typeface="Abel"/>
                <a:cs typeface="Abel"/>
                <a:sym typeface="Abel"/>
              </a:rPr>
              <a:t>with access to more information than just “what people bought at what store”;</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Therefore, SHEIN’s new designs can be crafted within as little as 3 days, while in Zara, the process takes 2 to 3 weeks;</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The main difference is that SHEIN is exclusively </a:t>
            </a:r>
            <a:r>
              <a:rPr b="1" lang="pt-BR" sz="1300">
                <a:solidFill>
                  <a:schemeClr val="dk1"/>
                </a:solidFill>
                <a:latin typeface="Abel"/>
                <a:ea typeface="Abel"/>
                <a:cs typeface="Abel"/>
                <a:sym typeface="Abel"/>
              </a:rPr>
              <a:t>Digital with its E-commerce </a:t>
            </a:r>
            <a:r>
              <a:rPr lang="pt-BR" sz="1300">
                <a:solidFill>
                  <a:schemeClr val="dk1"/>
                </a:solidFill>
                <a:latin typeface="Abel"/>
                <a:ea typeface="Abel"/>
                <a:cs typeface="Abel"/>
                <a:sym typeface="Abel"/>
              </a:rPr>
              <a:t>platform, while Zara also has physical stores.</a:t>
            </a:r>
            <a:endParaRPr sz="1300">
              <a:solidFill>
                <a:schemeClr val="dk1"/>
              </a:solidFill>
              <a:latin typeface="Abel"/>
              <a:ea typeface="Abel"/>
              <a:cs typeface="Abel"/>
              <a:sym typeface="Abel"/>
            </a:endParaRPr>
          </a:p>
        </p:txBody>
      </p:sp>
      <p:sp>
        <p:nvSpPr>
          <p:cNvPr id="314" name="Google Shape;314;p27"/>
          <p:cNvSpPr txBox="1"/>
          <p:nvPr/>
        </p:nvSpPr>
        <p:spPr>
          <a:xfrm>
            <a:off x="1854000" y="504000"/>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REVENUE STREAMS</a:t>
            </a:r>
            <a:endParaRPr b="1">
              <a:solidFill>
                <a:schemeClr val="dk1"/>
              </a:solidFill>
              <a:latin typeface="Abel"/>
              <a:ea typeface="Abel"/>
              <a:cs typeface="Abel"/>
              <a:sym typeface="Abel"/>
            </a:endParaRPr>
          </a:p>
        </p:txBody>
      </p:sp>
      <p:sp>
        <p:nvSpPr>
          <p:cNvPr id="315" name="Google Shape;315;p27"/>
          <p:cNvSpPr txBox="1"/>
          <p:nvPr/>
        </p:nvSpPr>
        <p:spPr>
          <a:xfrm>
            <a:off x="1906288" y="1008000"/>
            <a:ext cx="3257400" cy="973200"/>
          </a:xfrm>
          <a:prstGeom prst="rect">
            <a:avLst/>
          </a:prstGeom>
          <a:noFill/>
          <a:ln>
            <a:noFill/>
          </a:ln>
        </p:spPr>
        <p:txBody>
          <a:bodyPr anchorCtr="0" anchor="t" bIns="91425" lIns="90000" spcFirstLastPara="1" rIns="91425" wrap="square" tIns="91425">
            <a:spAutoFit/>
          </a:bodyPr>
          <a:lstStyle/>
          <a:p>
            <a:pPr indent="-262549" lvl="0" marL="179999" rtl="0" algn="l">
              <a:lnSpc>
                <a:spcPct val="115000"/>
              </a:lnSpc>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Both companies profit from </a:t>
            </a:r>
            <a:r>
              <a:rPr b="1" lang="pt-BR" sz="1300">
                <a:solidFill>
                  <a:schemeClr val="dk1"/>
                </a:solidFill>
                <a:latin typeface="Abel"/>
                <a:ea typeface="Abel"/>
                <a:cs typeface="Abel"/>
                <a:sym typeface="Abel"/>
              </a:rPr>
              <a:t>selling apparel</a:t>
            </a:r>
            <a:r>
              <a:rPr lang="pt-BR" sz="1300">
                <a:solidFill>
                  <a:schemeClr val="dk1"/>
                </a:solidFill>
                <a:latin typeface="Abel"/>
                <a:ea typeface="Abel"/>
                <a:cs typeface="Abel"/>
                <a:sym typeface="Abel"/>
              </a:rPr>
              <a:t>;</a:t>
            </a:r>
            <a:endParaRPr sz="1300">
              <a:solidFill>
                <a:schemeClr val="dk1"/>
              </a:solidFill>
              <a:latin typeface="Abel"/>
              <a:ea typeface="Abel"/>
              <a:cs typeface="Abel"/>
              <a:sym typeface="Abel"/>
            </a:endParaRPr>
          </a:p>
          <a:p>
            <a:pPr indent="-262549" lvl="0" marL="179999" rtl="0" algn="l">
              <a:lnSpc>
                <a:spcPct val="115000"/>
              </a:lnSpc>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SHEIN does it </a:t>
            </a:r>
            <a:r>
              <a:rPr b="1" lang="pt-BR" sz="1300">
                <a:solidFill>
                  <a:schemeClr val="dk1"/>
                </a:solidFill>
                <a:latin typeface="Abel"/>
                <a:ea typeface="Abel"/>
                <a:cs typeface="Abel"/>
                <a:sym typeface="Abel"/>
              </a:rPr>
              <a:t>exclusively online</a:t>
            </a:r>
            <a:r>
              <a:rPr lang="pt-BR" sz="1300">
                <a:solidFill>
                  <a:schemeClr val="dk1"/>
                </a:solidFill>
                <a:latin typeface="Abel"/>
                <a:ea typeface="Abel"/>
                <a:cs typeface="Abel"/>
                <a:sym typeface="Abel"/>
              </a:rPr>
              <a:t>, while Zara has physical stores.</a:t>
            </a:r>
            <a:endParaRPr sz="1300">
              <a:solidFill>
                <a:schemeClr val="dk1"/>
              </a:solidFill>
              <a:latin typeface="Abel"/>
              <a:ea typeface="Abel"/>
              <a:cs typeface="Abel"/>
              <a:sym typeface="Abe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pic>
        <p:nvPicPr>
          <p:cNvPr id="320" name="Google Shape;320;p28"/>
          <p:cNvPicPr preferRelativeResize="0"/>
          <p:nvPr/>
        </p:nvPicPr>
        <p:blipFill>
          <a:blip r:embed="rId3">
            <a:alphaModFix/>
          </a:blip>
          <a:stretch>
            <a:fillRect/>
          </a:stretch>
        </p:blipFill>
        <p:spPr>
          <a:xfrm>
            <a:off x="1561725" y="0"/>
            <a:ext cx="7582276" cy="5143499"/>
          </a:xfrm>
          <a:prstGeom prst="rect">
            <a:avLst/>
          </a:prstGeom>
          <a:noFill/>
          <a:ln>
            <a:noFill/>
          </a:ln>
        </p:spPr>
      </p:pic>
      <p:sp>
        <p:nvSpPr>
          <p:cNvPr id="321" name="Google Shape;321;p28"/>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28"/>
          <p:cNvPicPr preferRelativeResize="0"/>
          <p:nvPr/>
        </p:nvPicPr>
        <p:blipFill>
          <a:blip r:embed="rId4">
            <a:alphaModFix amt="88000"/>
          </a:blip>
          <a:stretch>
            <a:fillRect/>
          </a:stretch>
        </p:blipFill>
        <p:spPr>
          <a:xfrm>
            <a:off x="1687450" y="202100"/>
            <a:ext cx="7324350" cy="4739275"/>
          </a:xfrm>
          <a:prstGeom prst="rect">
            <a:avLst/>
          </a:prstGeom>
          <a:noFill/>
          <a:ln>
            <a:noFill/>
          </a:ln>
        </p:spPr>
      </p:pic>
      <p:sp>
        <p:nvSpPr>
          <p:cNvPr id="323" name="Google Shape;323;p28"/>
          <p:cNvSpPr txBox="1"/>
          <p:nvPr/>
        </p:nvSpPr>
        <p:spPr>
          <a:xfrm>
            <a:off x="1687375" y="229425"/>
            <a:ext cx="73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bel"/>
              <a:ea typeface="Abel"/>
              <a:cs typeface="Abel"/>
              <a:sym typeface="Abel"/>
            </a:endParaRPr>
          </a:p>
        </p:txBody>
      </p:sp>
      <p:sp>
        <p:nvSpPr>
          <p:cNvPr id="324" name="Google Shape;324;p28"/>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FOURTH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a:p>
            <a:pPr indent="0" lvl="0" marL="0" rtl="0" algn="l">
              <a:lnSpc>
                <a:spcPct val="85000"/>
              </a:lnSpc>
              <a:spcBef>
                <a:spcPts val="0"/>
              </a:spcBef>
              <a:spcAft>
                <a:spcPts val="0"/>
              </a:spcAft>
              <a:buNone/>
            </a:pPr>
            <a:r>
              <a:t/>
            </a:r>
            <a:endParaRPr sz="1600">
              <a:solidFill>
                <a:schemeClr val="lt1"/>
              </a:solidFill>
              <a:latin typeface="Playfair Display SemiBold"/>
              <a:ea typeface="Playfair Display SemiBold"/>
              <a:cs typeface="Playfair Display SemiBold"/>
              <a:sym typeface="Playfair Display SemiBold"/>
            </a:endParaRPr>
          </a:p>
        </p:txBody>
      </p:sp>
      <p:cxnSp>
        <p:nvCxnSpPr>
          <p:cNvPr id="325" name="Google Shape;325;p28"/>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326" name="Google Shape;326;p28"/>
          <p:cNvSpPr txBox="1"/>
          <p:nvPr/>
        </p:nvSpPr>
        <p:spPr>
          <a:xfrm>
            <a:off x="105525" y="1127975"/>
            <a:ext cx="145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How would you compare the two business models</a:t>
            </a:r>
            <a:r>
              <a:rPr lang="pt-BR">
                <a:solidFill>
                  <a:schemeClr val="lt1"/>
                </a:solidFill>
                <a:latin typeface="Abel"/>
                <a:ea typeface="Abel"/>
                <a:cs typeface="Abel"/>
                <a:sym typeface="Abel"/>
              </a:rPr>
              <a:t>, and how are the two groups successful in the market?</a:t>
            </a:r>
            <a:endParaRPr>
              <a:solidFill>
                <a:schemeClr val="lt1"/>
              </a:solidFill>
              <a:latin typeface="Abel"/>
              <a:ea typeface="Abel"/>
              <a:cs typeface="Abel"/>
              <a:sym typeface="Abel"/>
            </a:endParaRPr>
          </a:p>
        </p:txBody>
      </p:sp>
      <p:cxnSp>
        <p:nvCxnSpPr>
          <p:cNvPr id="327" name="Google Shape;327;p28"/>
          <p:cNvCxnSpPr/>
          <p:nvPr/>
        </p:nvCxnSpPr>
        <p:spPr>
          <a:xfrm>
            <a:off x="5175775" y="840013"/>
            <a:ext cx="0" cy="3463500"/>
          </a:xfrm>
          <a:prstGeom prst="straightConnector1">
            <a:avLst/>
          </a:prstGeom>
          <a:noFill/>
          <a:ln cap="flat" cmpd="sng" w="9525">
            <a:solidFill>
              <a:schemeClr val="dk2"/>
            </a:solidFill>
            <a:prstDash val="solid"/>
            <a:round/>
            <a:headEnd len="med" w="med" type="none"/>
            <a:tailEnd len="med" w="med" type="none"/>
          </a:ln>
        </p:spPr>
      </p:cxnSp>
      <p:cxnSp>
        <p:nvCxnSpPr>
          <p:cNvPr id="328" name="Google Shape;328;p28"/>
          <p:cNvCxnSpPr/>
          <p:nvPr/>
        </p:nvCxnSpPr>
        <p:spPr>
          <a:xfrm>
            <a:off x="5215500" y="840000"/>
            <a:ext cx="0" cy="3463500"/>
          </a:xfrm>
          <a:prstGeom prst="straightConnector1">
            <a:avLst/>
          </a:prstGeom>
          <a:noFill/>
          <a:ln cap="flat" cmpd="sng" w="9525">
            <a:solidFill>
              <a:schemeClr val="dk2"/>
            </a:solidFill>
            <a:prstDash val="solid"/>
            <a:round/>
            <a:headEnd len="med" w="med" type="none"/>
            <a:tailEnd len="med" w="med" type="none"/>
          </a:ln>
        </p:spPr>
      </p:cxnSp>
      <p:sp>
        <p:nvSpPr>
          <p:cNvPr id="329" name="Google Shape;329;p28"/>
          <p:cNvSpPr txBox="1"/>
          <p:nvPr/>
        </p:nvSpPr>
        <p:spPr>
          <a:xfrm>
            <a:off x="5454000" y="504000"/>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COST STRUCTURE</a:t>
            </a:r>
            <a:endParaRPr b="1">
              <a:solidFill>
                <a:schemeClr val="dk1"/>
              </a:solidFill>
              <a:latin typeface="Abel"/>
              <a:ea typeface="Abel"/>
              <a:cs typeface="Abel"/>
              <a:sym typeface="Abel"/>
            </a:endParaRPr>
          </a:p>
        </p:txBody>
      </p:sp>
      <p:sp>
        <p:nvSpPr>
          <p:cNvPr id="330" name="Google Shape;330;p28"/>
          <p:cNvSpPr txBox="1"/>
          <p:nvPr/>
        </p:nvSpPr>
        <p:spPr>
          <a:xfrm>
            <a:off x="5454000" y="1008000"/>
            <a:ext cx="3257400" cy="1513500"/>
          </a:xfrm>
          <a:prstGeom prst="rect">
            <a:avLst/>
          </a:prstGeom>
          <a:noFill/>
          <a:ln>
            <a:noFill/>
          </a:ln>
        </p:spPr>
        <p:txBody>
          <a:bodyPr anchorCtr="0" anchor="t" bIns="91425" lIns="91425" spcFirstLastPara="1" rIns="91425" wrap="square" tIns="91425">
            <a:spAutoFit/>
          </a:bodyPr>
          <a:lstStyle/>
          <a:p>
            <a:pPr indent="-262549" lvl="0" marL="179999" rtl="0" algn="l">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Both companies have costs associated with manufacturing, clothing and web design, delivery channels, and platform maintenance;</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Zara has additional costs associated with its physical stores and owns their own factories, while SHEIN does not have them.</a:t>
            </a:r>
            <a:endParaRPr sz="1300">
              <a:solidFill>
                <a:schemeClr val="dk1"/>
              </a:solidFill>
              <a:latin typeface="Abel"/>
              <a:ea typeface="Abel"/>
              <a:cs typeface="Abel"/>
              <a:sym typeface="Abel"/>
            </a:endParaRPr>
          </a:p>
        </p:txBody>
      </p:sp>
      <p:sp>
        <p:nvSpPr>
          <p:cNvPr id="331" name="Google Shape;331;p28"/>
          <p:cNvSpPr txBox="1"/>
          <p:nvPr/>
        </p:nvSpPr>
        <p:spPr>
          <a:xfrm>
            <a:off x="1854000" y="504000"/>
            <a:ext cx="1784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dk1"/>
                </a:solidFill>
                <a:latin typeface="Abel"/>
                <a:ea typeface="Abel"/>
                <a:cs typeface="Abel"/>
                <a:sym typeface="Abel"/>
              </a:rPr>
              <a:t>KEY PARTNERS</a:t>
            </a:r>
            <a:endParaRPr b="1">
              <a:solidFill>
                <a:schemeClr val="dk1"/>
              </a:solidFill>
              <a:latin typeface="Abel"/>
              <a:ea typeface="Abel"/>
              <a:cs typeface="Abel"/>
              <a:sym typeface="Abel"/>
            </a:endParaRPr>
          </a:p>
        </p:txBody>
      </p:sp>
      <p:sp>
        <p:nvSpPr>
          <p:cNvPr id="332" name="Google Shape;332;p28"/>
          <p:cNvSpPr txBox="1"/>
          <p:nvPr/>
        </p:nvSpPr>
        <p:spPr>
          <a:xfrm>
            <a:off x="1906288" y="1008000"/>
            <a:ext cx="3257400" cy="2042100"/>
          </a:xfrm>
          <a:prstGeom prst="rect">
            <a:avLst/>
          </a:prstGeom>
          <a:noFill/>
          <a:ln>
            <a:noFill/>
          </a:ln>
        </p:spPr>
        <p:txBody>
          <a:bodyPr anchorCtr="0" anchor="t" bIns="91425" lIns="91425" spcFirstLastPara="1" rIns="91425" wrap="square" tIns="91425">
            <a:spAutoFit/>
          </a:bodyPr>
          <a:lstStyle/>
          <a:p>
            <a:pPr indent="-262549" lvl="0" marL="179999" rtl="0" algn="l">
              <a:spcBef>
                <a:spcPts val="0"/>
              </a:spcBef>
              <a:spcAft>
                <a:spcPts val="0"/>
              </a:spcAft>
              <a:buClr>
                <a:schemeClr val="dk1"/>
              </a:buClr>
              <a:buSzPts val="1300"/>
              <a:buFont typeface="Abel"/>
              <a:buChar char="●"/>
            </a:pPr>
            <a:r>
              <a:rPr lang="pt-BR" sz="1300">
                <a:solidFill>
                  <a:schemeClr val="dk1"/>
                </a:solidFill>
                <a:latin typeface="Abel"/>
                <a:ea typeface="Abel"/>
                <a:cs typeface="Abel"/>
                <a:sym typeface="Abel"/>
              </a:rPr>
              <a:t>Zara has partnership with shopping/malls to have their stores in a </a:t>
            </a:r>
            <a:r>
              <a:rPr b="1" lang="pt-BR" sz="1300">
                <a:solidFill>
                  <a:schemeClr val="dk1"/>
                </a:solidFill>
                <a:latin typeface="Abel"/>
                <a:ea typeface="Abel"/>
                <a:cs typeface="Abel"/>
                <a:sym typeface="Abel"/>
              </a:rPr>
              <a:t>premium location</a:t>
            </a:r>
            <a:r>
              <a:rPr lang="pt-BR" sz="1300">
                <a:solidFill>
                  <a:schemeClr val="dk1"/>
                </a:solidFill>
                <a:latin typeface="Abel"/>
                <a:ea typeface="Abel"/>
                <a:cs typeface="Abel"/>
                <a:sym typeface="Abel"/>
              </a:rPr>
              <a:t>, while SHEIN doesn’t;</a:t>
            </a:r>
            <a:endParaRPr sz="1300">
              <a:solidFill>
                <a:schemeClr val="dk1"/>
              </a:solidFill>
              <a:latin typeface="Abel"/>
              <a:ea typeface="Abel"/>
              <a:cs typeface="Abel"/>
              <a:sym typeface="Abel"/>
            </a:endParaRPr>
          </a:p>
          <a:p>
            <a:pPr indent="-262549" lvl="0" marL="179999" rtl="0" algn="l">
              <a:spcBef>
                <a:spcPts val="1000"/>
              </a:spcBef>
              <a:spcAft>
                <a:spcPts val="0"/>
              </a:spcAft>
              <a:buClr>
                <a:schemeClr val="dk1"/>
              </a:buClr>
              <a:buSzPts val="1300"/>
              <a:buFont typeface="Abel"/>
              <a:buChar char="●"/>
            </a:pPr>
            <a:r>
              <a:rPr lang="pt-BR" sz="1300">
                <a:solidFill>
                  <a:schemeClr val="dk1"/>
                </a:solidFill>
                <a:latin typeface="Abel"/>
                <a:ea typeface="Abel"/>
                <a:cs typeface="Abel"/>
                <a:sym typeface="Abel"/>
              </a:rPr>
              <a:t>SHEIN cultivates relationships with </a:t>
            </a:r>
            <a:r>
              <a:rPr b="1" lang="pt-BR" sz="1300">
                <a:solidFill>
                  <a:schemeClr val="dk1"/>
                </a:solidFill>
                <a:latin typeface="Abel"/>
                <a:ea typeface="Abel"/>
                <a:cs typeface="Abel"/>
                <a:sym typeface="Abel"/>
              </a:rPr>
              <a:t>Chinese factories</a:t>
            </a:r>
            <a:r>
              <a:rPr lang="pt-BR" sz="1300">
                <a:solidFill>
                  <a:schemeClr val="dk1"/>
                </a:solidFill>
                <a:latin typeface="Abel"/>
                <a:ea typeface="Abel"/>
                <a:cs typeface="Abel"/>
                <a:sym typeface="Abel"/>
              </a:rPr>
              <a:t> and manufacturing. </a:t>
            </a:r>
            <a:r>
              <a:rPr b="1" lang="pt-BR" sz="1300">
                <a:solidFill>
                  <a:schemeClr val="dk1"/>
                </a:solidFill>
                <a:latin typeface="Abel"/>
                <a:ea typeface="Abel"/>
                <a:cs typeface="Abel"/>
                <a:sym typeface="Abel"/>
              </a:rPr>
              <a:t>Zara has its own factories</a:t>
            </a:r>
            <a:r>
              <a:rPr lang="pt-BR" sz="1300">
                <a:solidFill>
                  <a:schemeClr val="dk1"/>
                </a:solidFill>
                <a:latin typeface="Abel"/>
                <a:ea typeface="Abel"/>
                <a:cs typeface="Abel"/>
                <a:sym typeface="Abel"/>
              </a:rPr>
              <a:t>;</a:t>
            </a:r>
            <a:endParaRPr sz="1300">
              <a:solidFill>
                <a:schemeClr val="dk1"/>
              </a:solidFill>
              <a:latin typeface="Abel"/>
              <a:ea typeface="Abel"/>
              <a:cs typeface="Abel"/>
              <a:sym typeface="Abel"/>
            </a:endParaRPr>
          </a:p>
          <a:p>
            <a:pPr indent="-262549" lvl="0" marL="179999" rtl="0" algn="l">
              <a:spcBef>
                <a:spcPts val="1000"/>
              </a:spcBef>
              <a:spcAft>
                <a:spcPts val="1000"/>
              </a:spcAft>
              <a:buClr>
                <a:schemeClr val="dk1"/>
              </a:buClr>
              <a:buSzPts val="1300"/>
              <a:buFont typeface="Abel"/>
              <a:buChar char="●"/>
            </a:pPr>
            <a:r>
              <a:rPr lang="pt-BR" sz="1300">
                <a:solidFill>
                  <a:schemeClr val="dk1"/>
                </a:solidFill>
                <a:latin typeface="Abel"/>
                <a:ea typeface="Abel"/>
                <a:cs typeface="Abel"/>
                <a:sym typeface="Abel"/>
              </a:rPr>
              <a:t>SHEIN approaches partnership with </a:t>
            </a:r>
            <a:r>
              <a:rPr b="1" lang="pt-BR" sz="1300">
                <a:solidFill>
                  <a:schemeClr val="dk1"/>
                </a:solidFill>
                <a:latin typeface="Abel"/>
                <a:ea typeface="Abel"/>
                <a:cs typeface="Abel"/>
                <a:sym typeface="Abel"/>
              </a:rPr>
              <a:t>influencers.</a:t>
            </a:r>
            <a:endParaRPr b="1" sz="1300">
              <a:solidFill>
                <a:schemeClr val="dk1"/>
              </a:solidFill>
              <a:latin typeface="Abel"/>
              <a:ea typeface="Abel"/>
              <a:cs typeface="Abel"/>
              <a:sym typeface="Abe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29"/>
          <p:cNvPicPr preferRelativeResize="0"/>
          <p:nvPr/>
        </p:nvPicPr>
        <p:blipFill>
          <a:blip r:embed="rId3">
            <a:alphaModFix/>
          </a:blip>
          <a:stretch>
            <a:fillRect/>
          </a:stretch>
        </p:blipFill>
        <p:spPr>
          <a:xfrm>
            <a:off x="1561725" y="0"/>
            <a:ext cx="7582276" cy="5143499"/>
          </a:xfrm>
          <a:prstGeom prst="rect">
            <a:avLst/>
          </a:prstGeom>
          <a:noFill/>
          <a:ln>
            <a:noFill/>
          </a:ln>
        </p:spPr>
      </p:pic>
      <p:sp>
        <p:nvSpPr>
          <p:cNvPr id="338" name="Google Shape;338;p29"/>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9" name="Google Shape;339;p29"/>
          <p:cNvPicPr preferRelativeResize="0"/>
          <p:nvPr/>
        </p:nvPicPr>
        <p:blipFill>
          <a:blip r:embed="rId4">
            <a:alphaModFix amt="88000"/>
          </a:blip>
          <a:stretch>
            <a:fillRect/>
          </a:stretch>
        </p:blipFill>
        <p:spPr>
          <a:xfrm>
            <a:off x="1687450" y="202100"/>
            <a:ext cx="7324350" cy="4739275"/>
          </a:xfrm>
          <a:prstGeom prst="rect">
            <a:avLst/>
          </a:prstGeom>
          <a:noFill/>
          <a:ln>
            <a:noFill/>
          </a:ln>
        </p:spPr>
      </p:pic>
      <p:sp>
        <p:nvSpPr>
          <p:cNvPr id="340" name="Google Shape;340;p29"/>
          <p:cNvSpPr txBox="1"/>
          <p:nvPr/>
        </p:nvSpPr>
        <p:spPr>
          <a:xfrm>
            <a:off x="1687375" y="229425"/>
            <a:ext cx="73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Abel"/>
              <a:ea typeface="Abel"/>
              <a:cs typeface="Abel"/>
              <a:sym typeface="Abel"/>
            </a:endParaRPr>
          </a:p>
        </p:txBody>
      </p:sp>
      <p:sp>
        <p:nvSpPr>
          <p:cNvPr id="341" name="Google Shape;341;p29"/>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FOURTH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Clr>
                <a:schemeClr val="dk1"/>
              </a:buClr>
              <a:buSzPts val="1100"/>
              <a:buFont typeface="Arial"/>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a:p>
            <a:pPr indent="0" lvl="0" marL="0" rtl="0" algn="l">
              <a:lnSpc>
                <a:spcPct val="85000"/>
              </a:lnSpc>
              <a:spcBef>
                <a:spcPts val="0"/>
              </a:spcBef>
              <a:spcAft>
                <a:spcPts val="0"/>
              </a:spcAft>
              <a:buNone/>
            </a:pPr>
            <a:r>
              <a:t/>
            </a:r>
            <a:endParaRPr sz="1600">
              <a:solidFill>
                <a:schemeClr val="lt1"/>
              </a:solidFill>
              <a:latin typeface="Playfair Display SemiBold"/>
              <a:ea typeface="Playfair Display SemiBold"/>
              <a:cs typeface="Playfair Display SemiBold"/>
              <a:sym typeface="Playfair Display SemiBold"/>
            </a:endParaRPr>
          </a:p>
        </p:txBody>
      </p:sp>
      <p:cxnSp>
        <p:nvCxnSpPr>
          <p:cNvPr id="342" name="Google Shape;342;p29"/>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343" name="Google Shape;343;p29"/>
          <p:cNvSpPr txBox="1"/>
          <p:nvPr/>
        </p:nvSpPr>
        <p:spPr>
          <a:xfrm>
            <a:off x="105525" y="1127975"/>
            <a:ext cx="1456200" cy="169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lt1"/>
                </a:solidFill>
                <a:latin typeface="Abel"/>
                <a:ea typeface="Abel"/>
                <a:cs typeface="Abel"/>
                <a:sym typeface="Abel"/>
              </a:rPr>
              <a:t>How would you compare the two business models</a:t>
            </a:r>
            <a:r>
              <a:rPr lang="pt-BR">
                <a:solidFill>
                  <a:schemeClr val="lt1"/>
                </a:solidFill>
                <a:latin typeface="Abel"/>
                <a:ea typeface="Abel"/>
                <a:cs typeface="Abel"/>
                <a:sym typeface="Abel"/>
              </a:rPr>
              <a:t>, and </a:t>
            </a:r>
            <a:r>
              <a:rPr b="1" lang="pt-BR">
                <a:solidFill>
                  <a:schemeClr val="lt1"/>
                </a:solidFill>
                <a:latin typeface="Abel"/>
                <a:ea typeface="Abel"/>
                <a:cs typeface="Abel"/>
                <a:sym typeface="Abel"/>
              </a:rPr>
              <a:t>how are the two groups successful in the market?</a:t>
            </a:r>
            <a:endParaRPr b="1">
              <a:solidFill>
                <a:schemeClr val="lt1"/>
              </a:solidFill>
              <a:latin typeface="Abel"/>
              <a:ea typeface="Abel"/>
              <a:cs typeface="Abel"/>
              <a:sym typeface="Abel"/>
            </a:endParaRPr>
          </a:p>
        </p:txBody>
      </p:sp>
      <p:grpSp>
        <p:nvGrpSpPr>
          <p:cNvPr id="344" name="Google Shape;344;p29"/>
          <p:cNvGrpSpPr/>
          <p:nvPr/>
        </p:nvGrpSpPr>
        <p:grpSpPr>
          <a:xfrm>
            <a:off x="2544343" y="1876111"/>
            <a:ext cx="5617036" cy="1391262"/>
            <a:chOff x="3512551" y="2358270"/>
            <a:chExt cx="1597383" cy="378533"/>
          </a:xfrm>
        </p:grpSpPr>
        <p:cxnSp>
          <p:nvCxnSpPr>
            <p:cNvPr id="345" name="Google Shape;345;p29"/>
            <p:cNvCxnSpPr>
              <a:stCxn id="346" idx="6"/>
              <a:endCxn id="347" idx="2"/>
            </p:cNvCxnSpPr>
            <p:nvPr/>
          </p:nvCxnSpPr>
          <p:spPr>
            <a:xfrm>
              <a:off x="3738198" y="2553118"/>
              <a:ext cx="1146000" cy="0"/>
            </a:xfrm>
            <a:prstGeom prst="straightConnector1">
              <a:avLst/>
            </a:prstGeom>
            <a:noFill/>
            <a:ln cap="flat" cmpd="sng" w="19050">
              <a:solidFill>
                <a:schemeClr val="dk1"/>
              </a:solidFill>
              <a:prstDash val="solid"/>
              <a:round/>
              <a:headEnd len="med" w="med" type="none"/>
              <a:tailEnd len="med" w="med" type="none"/>
            </a:ln>
          </p:spPr>
        </p:cxnSp>
        <p:grpSp>
          <p:nvGrpSpPr>
            <p:cNvPr id="348" name="Google Shape;348;p29"/>
            <p:cNvGrpSpPr/>
            <p:nvPr/>
          </p:nvGrpSpPr>
          <p:grpSpPr>
            <a:xfrm>
              <a:off x="3512551" y="2358270"/>
              <a:ext cx="225647" cy="307714"/>
              <a:chOff x="2182679" y="2004714"/>
              <a:chExt cx="792300" cy="1080458"/>
            </a:xfrm>
          </p:grpSpPr>
          <p:cxnSp>
            <p:nvCxnSpPr>
              <p:cNvPr id="349" name="Google Shape;349;p29"/>
              <p:cNvCxnSpPr>
                <a:stCxn id="350" idx="0"/>
              </p:cNvCxnSpPr>
              <p:nvPr/>
            </p:nvCxnSpPr>
            <p:spPr>
              <a:xfrm rot="10800000">
                <a:off x="2578961" y="2004714"/>
                <a:ext cx="0" cy="389100"/>
              </a:xfrm>
              <a:prstGeom prst="straightConnector1">
                <a:avLst/>
              </a:prstGeom>
              <a:noFill/>
              <a:ln cap="flat" cmpd="sng" w="9525">
                <a:solidFill>
                  <a:schemeClr val="dk1"/>
                </a:solidFill>
                <a:prstDash val="solid"/>
                <a:round/>
                <a:headEnd len="med" w="med" type="none"/>
                <a:tailEnd len="med" w="med" type="none"/>
              </a:ln>
            </p:spPr>
          </p:cxnSp>
          <p:sp>
            <p:nvSpPr>
              <p:cNvPr id="346" name="Google Shape;346;p29"/>
              <p:cNvSpPr/>
              <p:nvPr/>
            </p:nvSpPr>
            <p:spPr>
              <a:xfrm>
                <a:off x="2182679"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2283911" y="2393814"/>
                <a:ext cx="590100" cy="5901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29"/>
            <p:cNvGrpSpPr/>
            <p:nvPr/>
          </p:nvGrpSpPr>
          <p:grpSpPr>
            <a:xfrm>
              <a:off x="3969644" y="2440153"/>
              <a:ext cx="225853" cy="296651"/>
              <a:chOff x="3775710" y="1729289"/>
              <a:chExt cx="136500" cy="179289"/>
            </a:xfrm>
          </p:grpSpPr>
          <p:cxnSp>
            <p:nvCxnSpPr>
              <p:cNvPr id="352" name="Google Shape;352;p29"/>
              <p:cNvCxnSpPr/>
              <p:nvPr/>
            </p:nvCxnSpPr>
            <p:spPr>
              <a:xfrm>
                <a:off x="3843851" y="1848278"/>
                <a:ext cx="0" cy="60300"/>
              </a:xfrm>
              <a:prstGeom prst="straightConnector1">
                <a:avLst/>
              </a:prstGeom>
              <a:noFill/>
              <a:ln cap="flat" cmpd="sng" w="9525">
                <a:solidFill>
                  <a:schemeClr val="dk1"/>
                </a:solidFill>
                <a:prstDash val="solid"/>
                <a:round/>
                <a:headEnd len="med" w="med" type="none"/>
                <a:tailEnd len="med" w="med" type="none"/>
              </a:ln>
            </p:spPr>
          </p:cxnSp>
          <p:sp>
            <p:nvSpPr>
              <p:cNvPr id="353" name="Google Shape;353;p29"/>
              <p:cNvSpPr/>
              <p:nvPr/>
            </p:nvSpPr>
            <p:spPr>
              <a:xfrm>
                <a:off x="3775710" y="1729289"/>
                <a:ext cx="136500" cy="1365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9"/>
              <p:cNvSpPr/>
              <p:nvPr/>
            </p:nvSpPr>
            <p:spPr>
              <a:xfrm>
                <a:off x="3793133" y="1746713"/>
                <a:ext cx="101700" cy="1017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29"/>
            <p:cNvGrpSpPr/>
            <p:nvPr/>
          </p:nvGrpSpPr>
          <p:grpSpPr>
            <a:xfrm>
              <a:off x="4427051" y="2358270"/>
              <a:ext cx="225647" cy="307714"/>
              <a:chOff x="5393704" y="2004714"/>
              <a:chExt cx="792300" cy="1080458"/>
            </a:xfrm>
          </p:grpSpPr>
          <p:cxnSp>
            <p:nvCxnSpPr>
              <p:cNvPr id="356" name="Google Shape;356;p29"/>
              <p:cNvCxnSpPr>
                <a:stCxn id="357" idx="0"/>
              </p:cNvCxnSpPr>
              <p:nvPr/>
            </p:nvCxnSpPr>
            <p:spPr>
              <a:xfrm rot="10800000">
                <a:off x="5789986" y="2004714"/>
                <a:ext cx="0" cy="389100"/>
              </a:xfrm>
              <a:prstGeom prst="straightConnector1">
                <a:avLst/>
              </a:prstGeom>
              <a:noFill/>
              <a:ln cap="flat" cmpd="sng" w="9525">
                <a:solidFill>
                  <a:schemeClr val="dk1"/>
                </a:solidFill>
                <a:prstDash val="solid"/>
                <a:round/>
                <a:headEnd len="med" w="med" type="none"/>
                <a:tailEnd len="med" w="med" type="none"/>
              </a:ln>
            </p:spPr>
          </p:cxnSp>
          <p:sp>
            <p:nvSpPr>
              <p:cNvPr id="358" name="Google Shape;358;p29"/>
              <p:cNvSpPr/>
              <p:nvPr/>
            </p:nvSpPr>
            <p:spPr>
              <a:xfrm>
                <a:off x="5393704"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9"/>
              <p:cNvSpPr/>
              <p:nvPr/>
            </p:nvSpPr>
            <p:spPr>
              <a:xfrm>
                <a:off x="5494936" y="2393814"/>
                <a:ext cx="590100" cy="5901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 name="Google Shape;359;p29"/>
            <p:cNvGrpSpPr/>
            <p:nvPr/>
          </p:nvGrpSpPr>
          <p:grpSpPr>
            <a:xfrm>
              <a:off x="4884287" y="2440252"/>
              <a:ext cx="225647" cy="296532"/>
              <a:chOff x="6999166" y="2292572"/>
              <a:chExt cx="792300" cy="1041192"/>
            </a:xfrm>
          </p:grpSpPr>
          <p:cxnSp>
            <p:nvCxnSpPr>
              <p:cNvPr id="360" name="Google Shape;360;p29"/>
              <p:cNvCxnSpPr/>
              <p:nvPr/>
            </p:nvCxnSpPr>
            <p:spPr>
              <a:xfrm>
                <a:off x="7395553" y="2983964"/>
                <a:ext cx="0" cy="349800"/>
              </a:xfrm>
              <a:prstGeom prst="straightConnector1">
                <a:avLst/>
              </a:prstGeom>
              <a:noFill/>
              <a:ln cap="flat" cmpd="sng" w="9525">
                <a:solidFill>
                  <a:schemeClr val="dk1"/>
                </a:solidFill>
                <a:prstDash val="solid"/>
                <a:round/>
                <a:headEnd len="med" w="med" type="none"/>
                <a:tailEnd len="med" w="med" type="none"/>
              </a:ln>
            </p:spPr>
          </p:cxnSp>
          <p:sp>
            <p:nvSpPr>
              <p:cNvPr id="347" name="Google Shape;347;p29"/>
              <p:cNvSpPr/>
              <p:nvPr/>
            </p:nvSpPr>
            <p:spPr>
              <a:xfrm>
                <a:off x="6999166" y="2292572"/>
                <a:ext cx="792300" cy="792600"/>
              </a:xfrm>
              <a:prstGeom prst="ellipse">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9"/>
              <p:cNvSpPr/>
              <p:nvPr/>
            </p:nvSpPr>
            <p:spPr>
              <a:xfrm>
                <a:off x="7100398" y="2393814"/>
                <a:ext cx="590100" cy="5901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2" name="Google Shape;362;p29"/>
          <p:cNvSpPr txBox="1"/>
          <p:nvPr/>
        </p:nvSpPr>
        <p:spPr>
          <a:xfrm>
            <a:off x="2005350" y="1260500"/>
            <a:ext cx="1879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latin typeface="Abel"/>
                <a:ea typeface="Abel"/>
                <a:cs typeface="Abel"/>
                <a:sym typeface="Abel"/>
              </a:rPr>
              <a:t>H</a:t>
            </a:r>
            <a:r>
              <a:rPr lang="pt-BR">
                <a:latin typeface="Abel"/>
                <a:ea typeface="Abel"/>
                <a:cs typeface="Abel"/>
                <a:sym typeface="Abel"/>
              </a:rPr>
              <a:t>igh </a:t>
            </a:r>
            <a:r>
              <a:rPr lang="pt-BR">
                <a:latin typeface="Abel"/>
                <a:ea typeface="Abel"/>
                <a:cs typeface="Abel"/>
                <a:sym typeface="Abel"/>
              </a:rPr>
              <a:t>variety</a:t>
            </a:r>
            <a:r>
              <a:rPr lang="pt-BR">
                <a:latin typeface="Abel"/>
                <a:ea typeface="Abel"/>
                <a:cs typeface="Abel"/>
                <a:sym typeface="Abel"/>
              </a:rPr>
              <a:t> of products due to the fast-fashion</a:t>
            </a:r>
            <a:endParaRPr>
              <a:latin typeface="Abel"/>
              <a:ea typeface="Abel"/>
              <a:cs typeface="Abel"/>
              <a:sym typeface="Abel"/>
            </a:endParaRPr>
          </a:p>
        </p:txBody>
      </p:sp>
      <p:grpSp>
        <p:nvGrpSpPr>
          <p:cNvPr id="363" name="Google Shape;363;p29"/>
          <p:cNvGrpSpPr/>
          <p:nvPr/>
        </p:nvGrpSpPr>
        <p:grpSpPr>
          <a:xfrm>
            <a:off x="4394606" y="2402119"/>
            <a:ext cx="354778" cy="339271"/>
            <a:chOff x="5045500" y="842250"/>
            <a:chExt cx="503875" cy="481850"/>
          </a:xfrm>
        </p:grpSpPr>
        <p:sp>
          <p:nvSpPr>
            <p:cNvPr id="364" name="Google Shape;364;p2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5" name="Google Shape;365;p2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66" name="Google Shape;366;p29"/>
          <p:cNvSpPr/>
          <p:nvPr/>
        </p:nvSpPr>
        <p:spPr>
          <a:xfrm>
            <a:off x="5991922" y="240214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67" name="Google Shape;367;p29"/>
          <p:cNvSpPr txBox="1"/>
          <p:nvPr/>
        </p:nvSpPr>
        <p:spPr>
          <a:xfrm>
            <a:off x="5391025" y="1152650"/>
            <a:ext cx="1554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latin typeface="Abel"/>
                <a:ea typeface="Abel"/>
                <a:cs typeface="Abel"/>
                <a:sym typeface="Abel"/>
              </a:rPr>
              <a:t>Accessible prices and available </a:t>
            </a:r>
            <a:r>
              <a:rPr lang="pt-BR">
                <a:latin typeface="Abel"/>
                <a:ea typeface="Abel"/>
                <a:cs typeface="Abel"/>
                <a:sym typeface="Abel"/>
              </a:rPr>
              <a:t>discounts</a:t>
            </a:r>
            <a:endParaRPr>
              <a:latin typeface="Abel"/>
              <a:ea typeface="Abel"/>
              <a:cs typeface="Abel"/>
              <a:sym typeface="Abel"/>
            </a:endParaRPr>
          </a:p>
        </p:txBody>
      </p:sp>
      <p:sp>
        <p:nvSpPr>
          <p:cNvPr id="368" name="Google Shape;368;p29"/>
          <p:cNvSpPr txBox="1"/>
          <p:nvPr/>
        </p:nvSpPr>
        <p:spPr>
          <a:xfrm>
            <a:off x="3843900" y="3267375"/>
            <a:ext cx="14562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latin typeface="Abel"/>
                <a:ea typeface="Abel"/>
                <a:cs typeface="Abel"/>
                <a:sym typeface="Abel"/>
              </a:rPr>
              <a:t>Customer data analysis, to catch and understand the late trends</a:t>
            </a:r>
            <a:endParaRPr>
              <a:latin typeface="Abel"/>
              <a:ea typeface="Abel"/>
              <a:cs typeface="Abel"/>
              <a:sym typeface="Abel"/>
            </a:endParaRPr>
          </a:p>
        </p:txBody>
      </p:sp>
      <p:pic>
        <p:nvPicPr>
          <p:cNvPr id="369" name="Google Shape;369;p29"/>
          <p:cNvPicPr preferRelativeResize="0"/>
          <p:nvPr/>
        </p:nvPicPr>
        <p:blipFill>
          <a:blip r:embed="rId5">
            <a:alphaModFix/>
          </a:blip>
          <a:stretch>
            <a:fillRect/>
          </a:stretch>
        </p:blipFill>
        <p:spPr>
          <a:xfrm>
            <a:off x="2767863" y="2394350"/>
            <a:ext cx="354775" cy="354775"/>
          </a:xfrm>
          <a:prstGeom prst="rect">
            <a:avLst/>
          </a:prstGeom>
          <a:noFill/>
          <a:ln>
            <a:noFill/>
          </a:ln>
        </p:spPr>
      </p:pic>
      <p:grpSp>
        <p:nvGrpSpPr>
          <p:cNvPr id="370" name="Google Shape;370;p29"/>
          <p:cNvGrpSpPr/>
          <p:nvPr/>
        </p:nvGrpSpPr>
        <p:grpSpPr>
          <a:xfrm>
            <a:off x="7586968" y="2402115"/>
            <a:ext cx="343442" cy="339288"/>
            <a:chOff x="3858100" y="1435075"/>
            <a:chExt cx="487775" cy="481875"/>
          </a:xfrm>
        </p:grpSpPr>
        <p:sp>
          <p:nvSpPr>
            <p:cNvPr id="371" name="Google Shape;371;p2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2" name="Google Shape;372;p2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3" name="Google Shape;373;p2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4" name="Google Shape;374;p2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75" name="Google Shape;375;p2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grpSp>
      <p:sp>
        <p:nvSpPr>
          <p:cNvPr id="376" name="Google Shape;376;p29"/>
          <p:cNvSpPr txBox="1"/>
          <p:nvPr/>
        </p:nvSpPr>
        <p:spPr>
          <a:xfrm>
            <a:off x="6909988" y="3267375"/>
            <a:ext cx="1697400" cy="1046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latin typeface="Abel"/>
                <a:ea typeface="Abel"/>
                <a:cs typeface="Abel"/>
                <a:sym typeface="Abel"/>
              </a:rPr>
              <a:t>Fast delivery and easy access to the clothes (online and premium locations)</a:t>
            </a:r>
            <a:endParaRPr>
              <a:latin typeface="Abel"/>
              <a:ea typeface="Abel"/>
              <a:cs typeface="Abel"/>
              <a:sym typeface="Abe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pic>
        <p:nvPicPr>
          <p:cNvPr id="381" name="Google Shape;381;p30"/>
          <p:cNvPicPr preferRelativeResize="0"/>
          <p:nvPr/>
        </p:nvPicPr>
        <p:blipFill>
          <a:blip r:embed="rId3">
            <a:alphaModFix/>
          </a:blip>
          <a:stretch>
            <a:fillRect/>
          </a:stretch>
        </p:blipFill>
        <p:spPr>
          <a:xfrm>
            <a:off x="1561700" y="0"/>
            <a:ext cx="7582299" cy="5143500"/>
          </a:xfrm>
          <a:prstGeom prst="rect">
            <a:avLst/>
          </a:prstGeom>
          <a:noFill/>
          <a:ln>
            <a:noFill/>
          </a:ln>
        </p:spPr>
      </p:pic>
      <p:sp>
        <p:nvSpPr>
          <p:cNvPr id="382" name="Google Shape;382;p30"/>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3" name="Google Shape;383;p30"/>
          <p:cNvPicPr preferRelativeResize="0"/>
          <p:nvPr/>
        </p:nvPicPr>
        <p:blipFill>
          <a:blip r:embed="rId4">
            <a:alphaModFix amt="81000"/>
          </a:blip>
          <a:stretch>
            <a:fillRect/>
          </a:stretch>
        </p:blipFill>
        <p:spPr>
          <a:xfrm>
            <a:off x="1668475" y="202113"/>
            <a:ext cx="7324350" cy="4739275"/>
          </a:xfrm>
          <a:prstGeom prst="rect">
            <a:avLst/>
          </a:prstGeom>
          <a:noFill/>
          <a:ln>
            <a:noFill/>
          </a:ln>
        </p:spPr>
      </p:pic>
      <p:sp>
        <p:nvSpPr>
          <p:cNvPr id="384" name="Google Shape;384;p30"/>
          <p:cNvSpPr txBox="1"/>
          <p:nvPr/>
        </p:nvSpPr>
        <p:spPr>
          <a:xfrm>
            <a:off x="3387675" y="394338"/>
            <a:ext cx="53784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latin typeface="Abel"/>
                <a:ea typeface="Abel"/>
                <a:cs typeface="Abel"/>
                <a:sym typeface="Abel"/>
              </a:rPr>
              <a:t>Improve the marketing and investment regarding cosmetics</a:t>
            </a:r>
            <a:r>
              <a:rPr lang="pt-BR">
                <a:latin typeface="Abel"/>
                <a:ea typeface="Abel"/>
                <a:cs typeface="Abel"/>
                <a:sym typeface="Abel"/>
              </a:rPr>
              <a:t>, by using the social network to promote their products. Recently, the enterprise has increased the number of purchases in this area, as they went viral due to having a good quality while maintaining low and accessible prices.</a:t>
            </a:r>
            <a:endParaRPr>
              <a:latin typeface="Abel"/>
              <a:ea typeface="Abel"/>
              <a:cs typeface="Abel"/>
              <a:sym typeface="Abel"/>
            </a:endParaRPr>
          </a:p>
        </p:txBody>
      </p:sp>
      <p:sp>
        <p:nvSpPr>
          <p:cNvPr id="385" name="Google Shape;385;p30"/>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FIFTH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p:txBody>
      </p:sp>
      <p:cxnSp>
        <p:nvCxnSpPr>
          <p:cNvPr id="386" name="Google Shape;386;p30"/>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387" name="Google Shape;387;p30"/>
          <p:cNvSpPr txBox="1"/>
          <p:nvPr/>
        </p:nvSpPr>
        <p:spPr>
          <a:xfrm>
            <a:off x="155444" y="1127975"/>
            <a:ext cx="1258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What should SHEIN do in its future strategy?</a:t>
            </a:r>
            <a:endParaRPr b="1">
              <a:solidFill>
                <a:schemeClr val="lt1"/>
              </a:solidFill>
              <a:latin typeface="Abel"/>
              <a:ea typeface="Abel"/>
              <a:cs typeface="Abel"/>
              <a:sym typeface="Abel"/>
            </a:endParaRPr>
          </a:p>
        </p:txBody>
      </p:sp>
      <p:sp>
        <p:nvSpPr>
          <p:cNvPr id="388" name="Google Shape;388;p30"/>
          <p:cNvSpPr txBox="1"/>
          <p:nvPr/>
        </p:nvSpPr>
        <p:spPr>
          <a:xfrm>
            <a:off x="3387675" y="1826775"/>
            <a:ext cx="53784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pt-BR">
                <a:solidFill>
                  <a:schemeClr val="dk1"/>
                </a:solidFill>
                <a:latin typeface="Abel"/>
                <a:ea typeface="Abel"/>
                <a:cs typeface="Abel"/>
                <a:sym typeface="Abel"/>
              </a:rPr>
              <a:t>Include higher quality products to reach customers with higher standards. The main reason for this is that most of the actual clients are from an early generation that could improve their spending standards over time.</a:t>
            </a:r>
            <a:endParaRPr>
              <a:solidFill>
                <a:schemeClr val="dk1"/>
              </a:solidFill>
              <a:latin typeface="Abel"/>
              <a:ea typeface="Abel"/>
              <a:cs typeface="Abel"/>
              <a:sym typeface="Abel"/>
            </a:endParaRPr>
          </a:p>
        </p:txBody>
      </p:sp>
      <p:sp>
        <p:nvSpPr>
          <p:cNvPr id="389" name="Google Shape;389;p30"/>
          <p:cNvSpPr/>
          <p:nvPr/>
        </p:nvSpPr>
        <p:spPr>
          <a:xfrm>
            <a:off x="2167687" y="1952748"/>
            <a:ext cx="685039" cy="619001"/>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435D74"/>
              </a:solidFill>
              <a:latin typeface="Arial"/>
              <a:ea typeface="Arial"/>
              <a:cs typeface="Arial"/>
              <a:sym typeface="Arial"/>
            </a:endParaRPr>
          </a:p>
        </p:txBody>
      </p:sp>
      <p:sp>
        <p:nvSpPr>
          <p:cNvPr id="390" name="Google Shape;390;p30"/>
          <p:cNvSpPr txBox="1"/>
          <p:nvPr/>
        </p:nvSpPr>
        <p:spPr>
          <a:xfrm>
            <a:off x="3387675" y="3108300"/>
            <a:ext cx="5378400" cy="1639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1000"/>
              </a:spcAft>
              <a:buNone/>
            </a:pPr>
            <a:r>
              <a:rPr lang="pt-BR">
                <a:solidFill>
                  <a:schemeClr val="dk1"/>
                </a:solidFill>
                <a:latin typeface="Abel"/>
                <a:ea typeface="Abel"/>
                <a:cs typeface="Abel"/>
                <a:sym typeface="Abel"/>
              </a:rPr>
              <a:t>Expanding its presence in the Chinese market might not be a lucrative alternative to the enterprise. Clothes that might seem cheap to Europe, for example, don't look so attractive to the Chinese population, due to over-saturated cheap apparel marketing, that are present not only online, but also with physical stores. Also, it would be necessary to compete with well established enterprises in China, such as Uniqlo. </a:t>
            </a:r>
            <a:endParaRPr>
              <a:solidFill>
                <a:schemeClr val="dk1"/>
              </a:solidFill>
              <a:latin typeface="Abel"/>
              <a:ea typeface="Abel"/>
              <a:cs typeface="Abel"/>
              <a:sym typeface="Abel"/>
            </a:endParaRPr>
          </a:p>
        </p:txBody>
      </p:sp>
      <p:grpSp>
        <p:nvGrpSpPr>
          <p:cNvPr id="391" name="Google Shape;391;p30"/>
          <p:cNvGrpSpPr/>
          <p:nvPr/>
        </p:nvGrpSpPr>
        <p:grpSpPr>
          <a:xfrm>
            <a:off x="2196221" y="492640"/>
            <a:ext cx="627991" cy="676248"/>
            <a:chOff x="864491" y="1723250"/>
            <a:chExt cx="397866" cy="397887"/>
          </a:xfrm>
        </p:grpSpPr>
        <p:sp>
          <p:nvSpPr>
            <p:cNvPr id="392" name="Google Shape;392;p3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95" name="Google Shape;395;p30"/>
          <p:cNvGrpSpPr/>
          <p:nvPr/>
        </p:nvGrpSpPr>
        <p:grpSpPr>
          <a:xfrm>
            <a:off x="2196216" y="3516321"/>
            <a:ext cx="627976" cy="823159"/>
            <a:chOff x="-35089175" y="3919600"/>
            <a:chExt cx="222900" cy="291425"/>
          </a:xfrm>
        </p:grpSpPr>
        <p:sp>
          <p:nvSpPr>
            <p:cNvPr id="396" name="Google Shape;396;p3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1" name="Shape 401"/>
        <p:cNvGrpSpPr/>
        <p:nvPr/>
      </p:nvGrpSpPr>
      <p:grpSpPr>
        <a:xfrm>
          <a:off x="0" y="0"/>
          <a:ext cx="0" cy="0"/>
          <a:chOff x="0" y="0"/>
          <a:chExt cx="0" cy="0"/>
        </a:xfrm>
      </p:grpSpPr>
      <p:pic>
        <p:nvPicPr>
          <p:cNvPr id="402" name="Google Shape;402;p31"/>
          <p:cNvPicPr preferRelativeResize="0"/>
          <p:nvPr/>
        </p:nvPicPr>
        <p:blipFill>
          <a:blip r:embed="rId3">
            <a:alphaModFix/>
          </a:blip>
          <a:stretch>
            <a:fillRect/>
          </a:stretch>
        </p:blipFill>
        <p:spPr>
          <a:xfrm>
            <a:off x="0" y="0"/>
            <a:ext cx="9143999" cy="5143500"/>
          </a:xfrm>
          <a:prstGeom prst="rect">
            <a:avLst/>
          </a:prstGeom>
          <a:noFill/>
          <a:ln>
            <a:noFill/>
          </a:ln>
        </p:spPr>
      </p:pic>
      <p:pic>
        <p:nvPicPr>
          <p:cNvPr id="403" name="Google Shape;403;p31"/>
          <p:cNvPicPr preferRelativeResize="0"/>
          <p:nvPr/>
        </p:nvPicPr>
        <p:blipFill>
          <a:blip r:embed="rId4">
            <a:alphaModFix amt="81000"/>
          </a:blip>
          <a:stretch>
            <a:fillRect/>
          </a:stretch>
        </p:blipFill>
        <p:spPr>
          <a:xfrm>
            <a:off x="1668475" y="202113"/>
            <a:ext cx="7324350" cy="4739275"/>
          </a:xfrm>
          <a:prstGeom prst="rect">
            <a:avLst/>
          </a:prstGeom>
          <a:noFill/>
          <a:ln>
            <a:noFill/>
          </a:ln>
        </p:spPr>
      </p:pic>
      <p:sp>
        <p:nvSpPr>
          <p:cNvPr id="404" name="Google Shape;404;p31"/>
          <p:cNvSpPr txBox="1"/>
          <p:nvPr/>
        </p:nvSpPr>
        <p:spPr>
          <a:xfrm>
            <a:off x="2336825" y="738600"/>
            <a:ext cx="2537400" cy="3747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000"/>
              </a:spcBef>
              <a:spcAft>
                <a:spcPts val="1000"/>
              </a:spcAft>
              <a:buNone/>
            </a:pPr>
            <a:r>
              <a:rPr lang="pt-BR">
                <a:solidFill>
                  <a:schemeClr val="dk1"/>
                </a:solidFill>
                <a:latin typeface="Abel"/>
                <a:ea typeface="Abel"/>
                <a:cs typeface="Abel"/>
                <a:sym typeface="Abel"/>
              </a:rPr>
              <a:t>SHEIN could work on strategies to increase its transparency to improve customer perception, since one of the most outlined problems is its deficit in transparency. For instance, SHEIN did not give details about the manufacturing process of its products. Investing in a more positive customer perception could also be a way to try to mitigate sabotage campaigns that are more common nowadays in social media. </a:t>
            </a:r>
            <a:endParaRPr>
              <a:solidFill>
                <a:schemeClr val="dk1"/>
              </a:solidFill>
              <a:latin typeface="Abel"/>
              <a:ea typeface="Abel"/>
              <a:cs typeface="Abel"/>
              <a:sym typeface="Abel"/>
            </a:endParaRPr>
          </a:p>
        </p:txBody>
      </p:sp>
      <p:cxnSp>
        <p:nvCxnSpPr>
          <p:cNvPr id="405" name="Google Shape;405;p31"/>
          <p:cNvCxnSpPr/>
          <p:nvPr/>
        </p:nvCxnSpPr>
        <p:spPr>
          <a:xfrm>
            <a:off x="5321125" y="525450"/>
            <a:ext cx="4200" cy="4173300"/>
          </a:xfrm>
          <a:prstGeom prst="straightConnector1">
            <a:avLst/>
          </a:prstGeom>
          <a:noFill/>
          <a:ln cap="flat" cmpd="sng" w="9525">
            <a:solidFill>
              <a:schemeClr val="dk2"/>
            </a:solidFill>
            <a:prstDash val="solid"/>
            <a:round/>
            <a:headEnd len="med" w="med" type="none"/>
            <a:tailEnd len="med" w="med" type="none"/>
          </a:ln>
        </p:spPr>
      </p:cxnSp>
      <p:cxnSp>
        <p:nvCxnSpPr>
          <p:cNvPr id="406" name="Google Shape;406;p31"/>
          <p:cNvCxnSpPr/>
          <p:nvPr/>
        </p:nvCxnSpPr>
        <p:spPr>
          <a:xfrm flipH="1">
            <a:off x="554700" y="1098450"/>
            <a:ext cx="606900" cy="532800"/>
          </a:xfrm>
          <a:prstGeom prst="straightConnector1">
            <a:avLst/>
          </a:prstGeom>
          <a:noFill/>
          <a:ln cap="flat" cmpd="sng" w="9525">
            <a:solidFill>
              <a:schemeClr val="dk2"/>
            </a:solidFill>
            <a:prstDash val="solid"/>
            <a:round/>
            <a:headEnd len="med" w="med" type="none"/>
            <a:tailEnd len="med" w="med" type="none"/>
          </a:ln>
        </p:spPr>
      </p:cxnSp>
      <p:cxnSp>
        <p:nvCxnSpPr>
          <p:cNvPr id="407" name="Google Shape;407;p31"/>
          <p:cNvCxnSpPr/>
          <p:nvPr/>
        </p:nvCxnSpPr>
        <p:spPr>
          <a:xfrm flipH="1">
            <a:off x="4520200" y="3943875"/>
            <a:ext cx="606900" cy="532800"/>
          </a:xfrm>
          <a:prstGeom prst="straightConnector1">
            <a:avLst/>
          </a:prstGeom>
          <a:noFill/>
          <a:ln cap="flat" cmpd="sng" w="9525">
            <a:solidFill>
              <a:schemeClr val="dk2"/>
            </a:solidFill>
            <a:prstDash val="solid"/>
            <a:round/>
            <a:headEnd len="med" w="med" type="none"/>
            <a:tailEnd len="med" w="med" type="none"/>
          </a:ln>
        </p:spPr>
      </p:cxnSp>
      <p:sp>
        <p:nvSpPr>
          <p:cNvPr id="408" name="Google Shape;408;p31"/>
          <p:cNvSpPr txBox="1"/>
          <p:nvPr/>
        </p:nvSpPr>
        <p:spPr>
          <a:xfrm>
            <a:off x="5925775" y="932400"/>
            <a:ext cx="2188200" cy="3126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000"/>
              </a:spcBef>
              <a:spcAft>
                <a:spcPts val="1000"/>
              </a:spcAft>
              <a:buNone/>
            </a:pPr>
            <a:r>
              <a:rPr lang="pt-BR">
                <a:solidFill>
                  <a:schemeClr val="dk1"/>
                </a:solidFill>
                <a:latin typeface="Abel"/>
                <a:ea typeface="Abel"/>
                <a:cs typeface="Abel"/>
                <a:sym typeface="Abel"/>
              </a:rPr>
              <a:t>Still, a way to improve the brand image of the company, would be to approach the sustainability concerns related to the enterprise. This not only would ease the criticism, but also would decrease the impact of future sanctions to be imposed by the government of the biggest markets, such as the US. </a:t>
            </a:r>
            <a:endParaRPr>
              <a:solidFill>
                <a:schemeClr val="dk1"/>
              </a:solidFill>
              <a:latin typeface="Abel"/>
              <a:ea typeface="Abel"/>
              <a:cs typeface="Abel"/>
              <a:sym typeface="Abel"/>
            </a:endParaRPr>
          </a:p>
        </p:txBody>
      </p:sp>
      <p:cxnSp>
        <p:nvCxnSpPr>
          <p:cNvPr id="409" name="Google Shape;409;p31"/>
          <p:cNvCxnSpPr/>
          <p:nvPr/>
        </p:nvCxnSpPr>
        <p:spPr>
          <a:xfrm flipH="1">
            <a:off x="5452525" y="651300"/>
            <a:ext cx="606900" cy="532800"/>
          </a:xfrm>
          <a:prstGeom prst="straightConnector1">
            <a:avLst/>
          </a:prstGeom>
          <a:noFill/>
          <a:ln cap="flat" cmpd="sng" w="9525">
            <a:solidFill>
              <a:schemeClr val="dk2"/>
            </a:solidFill>
            <a:prstDash val="solid"/>
            <a:round/>
            <a:headEnd len="med" w="med" type="none"/>
            <a:tailEnd len="med" w="med" type="none"/>
          </a:ln>
        </p:spPr>
      </p:cxnSp>
      <p:cxnSp>
        <p:nvCxnSpPr>
          <p:cNvPr id="410" name="Google Shape;410;p31"/>
          <p:cNvCxnSpPr/>
          <p:nvPr/>
        </p:nvCxnSpPr>
        <p:spPr>
          <a:xfrm flipH="1">
            <a:off x="7786850" y="3945600"/>
            <a:ext cx="606900" cy="532800"/>
          </a:xfrm>
          <a:prstGeom prst="straightConnector1">
            <a:avLst/>
          </a:prstGeom>
          <a:noFill/>
          <a:ln cap="flat" cmpd="sng" w="9525">
            <a:solidFill>
              <a:schemeClr val="dk2"/>
            </a:solidFill>
            <a:prstDash val="solid"/>
            <a:round/>
            <a:headEnd len="med" w="med" type="none"/>
            <a:tailEnd len="med" w="med" type="none"/>
          </a:ln>
        </p:spPr>
      </p:cxnSp>
      <p:sp>
        <p:nvSpPr>
          <p:cNvPr id="411" name="Google Shape;411;p31"/>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1"/>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FIFTH</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p:txBody>
      </p:sp>
      <p:cxnSp>
        <p:nvCxnSpPr>
          <p:cNvPr id="413" name="Google Shape;413;p31"/>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414" name="Google Shape;414;p31"/>
          <p:cNvSpPr txBox="1"/>
          <p:nvPr/>
        </p:nvSpPr>
        <p:spPr>
          <a:xfrm>
            <a:off x="155444" y="1127975"/>
            <a:ext cx="12582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What should SHEIN do in its future strategy?</a:t>
            </a:r>
            <a:endParaRPr b="1">
              <a:solidFill>
                <a:schemeClr val="lt1"/>
              </a:solidFill>
              <a:latin typeface="Abel"/>
              <a:ea typeface="Abel"/>
              <a:cs typeface="Abel"/>
              <a:sym typeface="Abel"/>
            </a:endParaRPr>
          </a:p>
        </p:txBody>
      </p:sp>
      <p:cxnSp>
        <p:nvCxnSpPr>
          <p:cNvPr id="415" name="Google Shape;415;p31"/>
          <p:cNvCxnSpPr/>
          <p:nvPr/>
        </p:nvCxnSpPr>
        <p:spPr>
          <a:xfrm flipH="1">
            <a:off x="1893400" y="651300"/>
            <a:ext cx="606900" cy="5328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title"/>
          </p:nvPr>
        </p:nvSpPr>
        <p:spPr>
          <a:xfrm>
            <a:off x="311700" y="254000"/>
            <a:ext cx="85206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3200">
                <a:latin typeface="Playfair Display SemiBold"/>
                <a:ea typeface="Playfair Display SemiBold"/>
                <a:cs typeface="Playfair Display SemiBold"/>
                <a:sym typeface="Playfair Display SemiBold"/>
              </a:rPr>
              <a:t>CONTENTS</a:t>
            </a:r>
            <a:endParaRPr sz="3200">
              <a:latin typeface="Open Sans Light"/>
              <a:ea typeface="Open Sans Light"/>
              <a:cs typeface="Open Sans Light"/>
              <a:sym typeface="Open Sans Light"/>
            </a:endParaRPr>
          </a:p>
        </p:txBody>
      </p:sp>
      <p:cxnSp>
        <p:nvCxnSpPr>
          <p:cNvPr id="64" name="Google Shape;64;p14"/>
          <p:cNvCxnSpPr/>
          <p:nvPr/>
        </p:nvCxnSpPr>
        <p:spPr>
          <a:xfrm flipH="1" rot="10800000">
            <a:off x="472050" y="2676050"/>
            <a:ext cx="8199900" cy="28200"/>
          </a:xfrm>
          <a:prstGeom prst="straightConnector1">
            <a:avLst/>
          </a:prstGeom>
          <a:noFill/>
          <a:ln cap="flat" cmpd="sng" w="9525">
            <a:solidFill>
              <a:schemeClr val="dk2"/>
            </a:solidFill>
            <a:prstDash val="solid"/>
            <a:round/>
            <a:headEnd len="med" w="med" type="none"/>
            <a:tailEnd len="med" w="med" type="none"/>
          </a:ln>
        </p:spPr>
      </p:cxnSp>
      <p:sp>
        <p:nvSpPr>
          <p:cNvPr id="65" name="Google Shape;65;p14"/>
          <p:cNvSpPr txBox="1"/>
          <p:nvPr/>
        </p:nvSpPr>
        <p:spPr>
          <a:xfrm>
            <a:off x="890725" y="876075"/>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00</a:t>
            </a:r>
            <a:endParaRPr sz="9800">
              <a:solidFill>
                <a:srgbClr val="E6B8AF"/>
              </a:solidFill>
              <a:latin typeface="Playfair Display SemiBold"/>
              <a:ea typeface="Playfair Display SemiBold"/>
              <a:cs typeface="Playfair Display SemiBold"/>
              <a:sym typeface="Playfair Display SemiBold"/>
            </a:endParaRPr>
          </a:p>
        </p:txBody>
      </p:sp>
      <p:sp>
        <p:nvSpPr>
          <p:cNvPr id="66" name="Google Shape;66;p14"/>
          <p:cNvSpPr txBox="1"/>
          <p:nvPr/>
        </p:nvSpPr>
        <p:spPr>
          <a:xfrm>
            <a:off x="852750" y="19362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7" name="Google Shape;67;p14"/>
          <p:cNvSpPr txBox="1"/>
          <p:nvPr>
            <p:ph type="title"/>
          </p:nvPr>
        </p:nvSpPr>
        <p:spPr>
          <a:xfrm>
            <a:off x="1518025" y="1593575"/>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INTRODUCTION</a:t>
            </a:r>
            <a:endParaRPr sz="1600">
              <a:latin typeface="Open Sans Light"/>
              <a:ea typeface="Open Sans Light"/>
              <a:cs typeface="Open Sans Light"/>
              <a:sym typeface="Open Sans Light"/>
            </a:endParaRPr>
          </a:p>
        </p:txBody>
      </p:sp>
      <p:sp>
        <p:nvSpPr>
          <p:cNvPr id="68" name="Google Shape;68;p14"/>
          <p:cNvSpPr txBox="1"/>
          <p:nvPr/>
        </p:nvSpPr>
        <p:spPr>
          <a:xfrm>
            <a:off x="3402838" y="833625"/>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01</a:t>
            </a:r>
            <a:endParaRPr sz="9800">
              <a:solidFill>
                <a:srgbClr val="E6B8AF"/>
              </a:solidFill>
              <a:latin typeface="Playfair Display SemiBold"/>
              <a:ea typeface="Playfair Display SemiBold"/>
              <a:cs typeface="Playfair Display SemiBold"/>
              <a:sym typeface="Playfair Display SemiBold"/>
            </a:endParaRPr>
          </a:p>
        </p:txBody>
      </p:sp>
      <p:sp>
        <p:nvSpPr>
          <p:cNvPr id="69" name="Google Shape;69;p14"/>
          <p:cNvSpPr txBox="1"/>
          <p:nvPr>
            <p:ph type="title"/>
          </p:nvPr>
        </p:nvSpPr>
        <p:spPr>
          <a:xfrm>
            <a:off x="4168525" y="1593575"/>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FIRST QUESTION</a:t>
            </a:r>
            <a:endParaRPr sz="1600">
              <a:latin typeface="Open Sans Light"/>
              <a:ea typeface="Open Sans Light"/>
              <a:cs typeface="Open Sans Light"/>
              <a:sym typeface="Open Sans Light"/>
            </a:endParaRPr>
          </a:p>
        </p:txBody>
      </p:sp>
      <p:sp>
        <p:nvSpPr>
          <p:cNvPr id="70" name="Google Shape;70;p14"/>
          <p:cNvSpPr txBox="1"/>
          <p:nvPr/>
        </p:nvSpPr>
        <p:spPr>
          <a:xfrm>
            <a:off x="5952925" y="789150"/>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02</a:t>
            </a:r>
            <a:endParaRPr sz="9800">
              <a:solidFill>
                <a:srgbClr val="E6B8AF"/>
              </a:solidFill>
              <a:latin typeface="Playfair Display SemiBold"/>
              <a:ea typeface="Playfair Display SemiBold"/>
              <a:cs typeface="Playfair Display SemiBold"/>
              <a:sym typeface="Playfair Display SemiBold"/>
            </a:endParaRPr>
          </a:p>
        </p:txBody>
      </p:sp>
      <p:sp>
        <p:nvSpPr>
          <p:cNvPr id="71" name="Google Shape;71;p14"/>
          <p:cNvSpPr txBox="1"/>
          <p:nvPr>
            <p:ph type="title"/>
          </p:nvPr>
        </p:nvSpPr>
        <p:spPr>
          <a:xfrm>
            <a:off x="6699625" y="1589025"/>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SECOND </a:t>
            </a:r>
            <a:r>
              <a:rPr lang="pt-BR" sz="1600">
                <a:latin typeface="Playfair Display SemiBold"/>
                <a:ea typeface="Playfair Display SemiBold"/>
                <a:cs typeface="Playfair Display SemiBold"/>
                <a:sym typeface="Playfair Display SemiBold"/>
              </a:rPr>
              <a:t>QUESTION</a:t>
            </a:r>
            <a:endParaRPr sz="1600">
              <a:latin typeface="Open Sans Light"/>
              <a:ea typeface="Open Sans Light"/>
              <a:cs typeface="Open Sans Light"/>
              <a:sym typeface="Open Sans Light"/>
            </a:endParaRPr>
          </a:p>
        </p:txBody>
      </p:sp>
      <p:sp>
        <p:nvSpPr>
          <p:cNvPr id="72" name="Google Shape;72;p14"/>
          <p:cNvSpPr txBox="1"/>
          <p:nvPr/>
        </p:nvSpPr>
        <p:spPr>
          <a:xfrm>
            <a:off x="890713" y="2784500"/>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03</a:t>
            </a:r>
            <a:endParaRPr sz="9800">
              <a:solidFill>
                <a:srgbClr val="E6B8AF"/>
              </a:solidFill>
              <a:latin typeface="Playfair Display SemiBold"/>
              <a:ea typeface="Playfair Display SemiBold"/>
              <a:cs typeface="Playfair Display SemiBold"/>
              <a:sym typeface="Playfair Display SemiBold"/>
            </a:endParaRPr>
          </a:p>
        </p:txBody>
      </p:sp>
      <p:sp>
        <p:nvSpPr>
          <p:cNvPr id="73" name="Google Shape;73;p14"/>
          <p:cNvSpPr txBox="1"/>
          <p:nvPr>
            <p:ph type="title"/>
          </p:nvPr>
        </p:nvSpPr>
        <p:spPr>
          <a:xfrm>
            <a:off x="1518013" y="35065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THIRD </a:t>
            </a:r>
            <a:r>
              <a:rPr lang="pt-BR" sz="1600">
                <a:latin typeface="Playfair Display SemiBold"/>
                <a:ea typeface="Playfair Display SemiBold"/>
                <a:cs typeface="Playfair Display SemiBold"/>
                <a:sym typeface="Playfair Display SemiBold"/>
              </a:rPr>
              <a:t>QUESTION</a:t>
            </a:r>
            <a:endParaRPr sz="1600">
              <a:latin typeface="Open Sans Light"/>
              <a:ea typeface="Open Sans Light"/>
              <a:cs typeface="Open Sans Light"/>
              <a:sym typeface="Open Sans Light"/>
            </a:endParaRPr>
          </a:p>
        </p:txBody>
      </p:sp>
      <p:sp>
        <p:nvSpPr>
          <p:cNvPr id="74" name="Google Shape;74;p14"/>
          <p:cNvSpPr txBox="1"/>
          <p:nvPr/>
        </p:nvSpPr>
        <p:spPr>
          <a:xfrm>
            <a:off x="3402825" y="2742050"/>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04</a:t>
            </a:r>
            <a:endParaRPr sz="9800">
              <a:solidFill>
                <a:srgbClr val="E6B8AF"/>
              </a:solidFill>
              <a:latin typeface="Playfair Display SemiBold"/>
              <a:ea typeface="Playfair Display SemiBold"/>
              <a:cs typeface="Playfair Display SemiBold"/>
              <a:sym typeface="Playfair Display SemiBold"/>
            </a:endParaRPr>
          </a:p>
        </p:txBody>
      </p:sp>
      <p:sp>
        <p:nvSpPr>
          <p:cNvPr id="75" name="Google Shape;75;p14"/>
          <p:cNvSpPr txBox="1"/>
          <p:nvPr>
            <p:ph type="title"/>
          </p:nvPr>
        </p:nvSpPr>
        <p:spPr>
          <a:xfrm>
            <a:off x="4013038" y="35065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FOURTH</a:t>
            </a:r>
            <a:r>
              <a:rPr lang="pt-BR" sz="1600">
                <a:latin typeface="Playfair Display SemiBold"/>
                <a:ea typeface="Playfair Display SemiBold"/>
                <a:cs typeface="Playfair Display SemiBold"/>
                <a:sym typeface="Playfair Display SemiBold"/>
              </a:rPr>
              <a:t> QUESTION</a:t>
            </a:r>
            <a:endParaRPr sz="1600">
              <a:latin typeface="Open Sans Light"/>
              <a:ea typeface="Open Sans Light"/>
              <a:cs typeface="Open Sans Light"/>
              <a:sym typeface="Open Sans Light"/>
            </a:endParaRPr>
          </a:p>
        </p:txBody>
      </p:sp>
      <p:sp>
        <p:nvSpPr>
          <p:cNvPr id="76" name="Google Shape;76;p14"/>
          <p:cNvSpPr txBox="1"/>
          <p:nvPr/>
        </p:nvSpPr>
        <p:spPr>
          <a:xfrm>
            <a:off x="5952913" y="2742050"/>
            <a:ext cx="2531100" cy="1328100"/>
          </a:xfrm>
          <a:prstGeom prst="rect">
            <a:avLst/>
          </a:prstGeom>
          <a:noFill/>
          <a:ln>
            <a:noFill/>
          </a:ln>
        </p:spPr>
        <p:txBody>
          <a:bodyPr anchorCtr="0" anchor="b" bIns="91425" lIns="91425" spcFirstLastPara="1" rIns="91425" wrap="square" tIns="91425">
            <a:noAutofit/>
          </a:bodyPr>
          <a:lstStyle/>
          <a:p>
            <a:pPr indent="0" lvl="0" marL="0" rtl="0" algn="l">
              <a:lnSpc>
                <a:spcPct val="85000"/>
              </a:lnSpc>
              <a:spcBef>
                <a:spcPts val="0"/>
              </a:spcBef>
              <a:spcAft>
                <a:spcPts val="0"/>
              </a:spcAft>
              <a:buNone/>
            </a:pPr>
            <a:r>
              <a:rPr lang="pt-BR" sz="9800">
                <a:solidFill>
                  <a:srgbClr val="E6B8AF"/>
                </a:solidFill>
                <a:latin typeface="Playfair Display SemiBold"/>
                <a:ea typeface="Playfair Display SemiBold"/>
                <a:cs typeface="Playfair Display SemiBold"/>
                <a:sym typeface="Playfair Display SemiBold"/>
              </a:rPr>
              <a:t>05</a:t>
            </a:r>
            <a:endParaRPr sz="9800">
              <a:solidFill>
                <a:srgbClr val="E6B8AF"/>
              </a:solidFill>
              <a:latin typeface="Playfair Display SemiBold"/>
              <a:ea typeface="Playfair Display SemiBold"/>
              <a:cs typeface="Playfair Display SemiBold"/>
              <a:sym typeface="Playfair Display SemiBold"/>
            </a:endParaRPr>
          </a:p>
        </p:txBody>
      </p:sp>
      <p:sp>
        <p:nvSpPr>
          <p:cNvPr id="77" name="Google Shape;77;p14"/>
          <p:cNvSpPr txBox="1"/>
          <p:nvPr>
            <p:ph type="title"/>
          </p:nvPr>
        </p:nvSpPr>
        <p:spPr>
          <a:xfrm>
            <a:off x="6699613" y="350200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latin typeface="Playfair Display SemiBold"/>
                <a:ea typeface="Playfair Display SemiBold"/>
                <a:cs typeface="Playfair Display SemiBold"/>
                <a:sym typeface="Playfair Display SemiBold"/>
              </a:rPr>
              <a:t>FIFTH QUESTION</a:t>
            </a:r>
            <a:endParaRPr sz="1600">
              <a:latin typeface="Open Sans Light"/>
              <a:ea typeface="Open Sans Light"/>
              <a:cs typeface="Open Sans Light"/>
              <a:sym typeface="Open Sans Light"/>
            </a:endParaRPr>
          </a:p>
        </p:txBody>
      </p:sp>
      <p:sp>
        <p:nvSpPr>
          <p:cNvPr id="78" name="Google Shape;78;p14"/>
          <p:cNvSpPr txBox="1"/>
          <p:nvPr/>
        </p:nvSpPr>
        <p:spPr>
          <a:xfrm>
            <a:off x="3443488" y="2060450"/>
            <a:ext cx="24498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chemeClr val="dk1"/>
                </a:solidFill>
                <a:latin typeface="Abel"/>
                <a:ea typeface="Abel"/>
                <a:cs typeface="Abel"/>
                <a:sym typeface="Abel"/>
              </a:rPr>
              <a:t>How attractive is the </a:t>
            </a:r>
            <a:r>
              <a:rPr lang="pt-BR" sz="1200">
                <a:solidFill>
                  <a:schemeClr val="dk1"/>
                </a:solidFill>
                <a:latin typeface="Abel"/>
                <a:ea typeface="Abel"/>
                <a:cs typeface="Abel"/>
                <a:sym typeface="Abel"/>
              </a:rPr>
              <a:t>apparel</a:t>
            </a:r>
            <a:r>
              <a:rPr lang="pt-BR" sz="1200">
                <a:solidFill>
                  <a:schemeClr val="dk1"/>
                </a:solidFill>
                <a:latin typeface="Abel"/>
                <a:ea typeface="Abel"/>
                <a:cs typeface="Abel"/>
                <a:sym typeface="Abel"/>
              </a:rPr>
              <a:t> industry?</a:t>
            </a:r>
            <a:endParaRPr sz="1200">
              <a:solidFill>
                <a:schemeClr val="dk1"/>
              </a:solidFill>
            </a:endParaRPr>
          </a:p>
        </p:txBody>
      </p:sp>
      <p:sp>
        <p:nvSpPr>
          <p:cNvPr id="79" name="Google Shape;79;p14"/>
          <p:cNvSpPr txBox="1"/>
          <p:nvPr/>
        </p:nvSpPr>
        <p:spPr>
          <a:xfrm>
            <a:off x="5993575" y="2060450"/>
            <a:ext cx="24498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lang="pt-BR" sz="1200">
                <a:solidFill>
                  <a:schemeClr val="dk1"/>
                </a:solidFill>
                <a:latin typeface="Abel"/>
                <a:ea typeface="Abel"/>
                <a:cs typeface="Abel"/>
                <a:sym typeface="Abel"/>
              </a:rPr>
              <a:t>What is Zara’s business model, and how did it evolve with digitalization?</a:t>
            </a:r>
            <a:endParaRPr sz="1200">
              <a:solidFill>
                <a:schemeClr val="dk1"/>
              </a:solidFill>
              <a:latin typeface="Abel"/>
              <a:ea typeface="Abel"/>
              <a:cs typeface="Abel"/>
              <a:sym typeface="Abel"/>
            </a:endParaRPr>
          </a:p>
          <a:p>
            <a:pPr indent="0" lvl="0" marL="0" rtl="0" algn="l">
              <a:spcBef>
                <a:spcPts val="0"/>
              </a:spcBef>
              <a:spcAft>
                <a:spcPts val="0"/>
              </a:spcAft>
              <a:buNone/>
            </a:pPr>
            <a:r>
              <a:t/>
            </a:r>
            <a:endParaRPr>
              <a:solidFill>
                <a:schemeClr val="dk1"/>
              </a:solidFill>
              <a:latin typeface="Abel"/>
              <a:ea typeface="Abel"/>
              <a:cs typeface="Abel"/>
              <a:sym typeface="Abel"/>
            </a:endParaRPr>
          </a:p>
        </p:txBody>
      </p:sp>
      <p:sp>
        <p:nvSpPr>
          <p:cNvPr id="80" name="Google Shape;80;p14"/>
          <p:cNvSpPr txBox="1"/>
          <p:nvPr/>
        </p:nvSpPr>
        <p:spPr>
          <a:xfrm>
            <a:off x="661075" y="4031325"/>
            <a:ext cx="2449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chemeClr val="dk1"/>
                </a:solidFill>
                <a:latin typeface="Abel"/>
                <a:ea typeface="Abel"/>
                <a:cs typeface="Abel"/>
                <a:sym typeface="Abel"/>
              </a:rPr>
              <a:t>What is SHEIN’s business model, and what is the role of digitalization in SHEIN’s business model?</a:t>
            </a:r>
            <a:endParaRPr sz="1200">
              <a:solidFill>
                <a:schemeClr val="dk1"/>
              </a:solidFill>
              <a:latin typeface="Abel"/>
              <a:ea typeface="Abel"/>
              <a:cs typeface="Abel"/>
              <a:sym typeface="Abel"/>
            </a:endParaRPr>
          </a:p>
          <a:p>
            <a:pPr indent="0" lvl="0" marL="0" rtl="0" algn="l">
              <a:spcBef>
                <a:spcPts val="0"/>
              </a:spcBef>
              <a:spcAft>
                <a:spcPts val="0"/>
              </a:spcAft>
              <a:buNone/>
            </a:pPr>
            <a:r>
              <a:t/>
            </a:r>
            <a:endParaRPr sz="1200">
              <a:solidFill>
                <a:schemeClr val="dk1"/>
              </a:solidFill>
              <a:latin typeface="Abel"/>
              <a:ea typeface="Abel"/>
              <a:cs typeface="Abel"/>
              <a:sym typeface="Abel"/>
            </a:endParaRPr>
          </a:p>
        </p:txBody>
      </p:sp>
      <p:sp>
        <p:nvSpPr>
          <p:cNvPr id="81" name="Google Shape;81;p14"/>
          <p:cNvSpPr txBox="1"/>
          <p:nvPr/>
        </p:nvSpPr>
        <p:spPr>
          <a:xfrm>
            <a:off x="3402775" y="4031325"/>
            <a:ext cx="24498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lang="pt-BR" sz="1200">
                <a:solidFill>
                  <a:schemeClr val="dk1"/>
                </a:solidFill>
                <a:latin typeface="Abel"/>
                <a:ea typeface="Abel"/>
                <a:cs typeface="Abel"/>
                <a:sym typeface="Abel"/>
              </a:rPr>
              <a:t>How would you compare the two business models, and how are the two groups successful in the market?</a:t>
            </a:r>
            <a:endParaRPr sz="1200">
              <a:solidFill>
                <a:schemeClr val="dk1"/>
              </a:solidFill>
              <a:latin typeface="Abel"/>
              <a:ea typeface="Abel"/>
              <a:cs typeface="Abel"/>
              <a:sym typeface="Abel"/>
            </a:endParaRPr>
          </a:p>
          <a:p>
            <a:pPr indent="0" lvl="0" marL="0" rtl="0" algn="l">
              <a:spcBef>
                <a:spcPts val="0"/>
              </a:spcBef>
              <a:spcAft>
                <a:spcPts val="0"/>
              </a:spcAft>
              <a:buNone/>
            </a:pPr>
            <a:r>
              <a:t/>
            </a:r>
            <a:endParaRPr sz="1200">
              <a:solidFill>
                <a:schemeClr val="dk1"/>
              </a:solidFill>
              <a:latin typeface="Abel"/>
              <a:ea typeface="Abel"/>
              <a:cs typeface="Abel"/>
              <a:sym typeface="Abel"/>
            </a:endParaRPr>
          </a:p>
        </p:txBody>
      </p:sp>
      <p:sp>
        <p:nvSpPr>
          <p:cNvPr id="82" name="Google Shape;82;p14"/>
          <p:cNvSpPr txBox="1"/>
          <p:nvPr/>
        </p:nvSpPr>
        <p:spPr>
          <a:xfrm>
            <a:off x="6034325" y="4031325"/>
            <a:ext cx="2449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400"/>
              <a:buFont typeface="Arial"/>
              <a:buNone/>
            </a:pPr>
            <a:r>
              <a:rPr lang="pt-BR" sz="1200">
                <a:solidFill>
                  <a:schemeClr val="dk1"/>
                </a:solidFill>
                <a:latin typeface="Abel"/>
                <a:ea typeface="Abel"/>
                <a:cs typeface="Abel"/>
                <a:sym typeface="Abel"/>
              </a:rPr>
              <a:t>What should SHEIN do in its future strategy?</a:t>
            </a:r>
            <a:endParaRPr sz="1200">
              <a:solidFill>
                <a:schemeClr val="dk1"/>
              </a:solidFill>
              <a:latin typeface="Abel"/>
              <a:ea typeface="Abel"/>
              <a:cs typeface="Abel"/>
              <a:sym typeface="Abel"/>
            </a:endParaRPr>
          </a:p>
          <a:p>
            <a:pPr indent="0" lvl="0" marL="0" rtl="0" algn="l">
              <a:spcBef>
                <a:spcPts val="0"/>
              </a:spcBef>
              <a:spcAft>
                <a:spcPts val="0"/>
              </a:spcAft>
              <a:buNone/>
            </a:pPr>
            <a:r>
              <a:t/>
            </a:r>
            <a:endParaRPr sz="1200">
              <a:solidFill>
                <a:schemeClr val="dk1"/>
              </a:solidFill>
              <a:latin typeface="Abel"/>
              <a:ea typeface="Abel"/>
              <a:cs typeface="Abel"/>
              <a:sym typeface="Abe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32"/>
          <p:cNvSpPr/>
          <p:nvPr/>
        </p:nvSpPr>
        <p:spPr>
          <a:xfrm>
            <a:off x="7750" y="0"/>
            <a:ext cx="9144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txBox="1"/>
          <p:nvPr/>
        </p:nvSpPr>
        <p:spPr>
          <a:xfrm>
            <a:off x="2389075" y="2283725"/>
            <a:ext cx="4017000" cy="2283300"/>
          </a:xfrm>
          <a:prstGeom prst="rect">
            <a:avLst/>
          </a:prstGeom>
          <a:noFill/>
          <a:ln>
            <a:noFill/>
          </a:ln>
        </p:spPr>
        <p:txBody>
          <a:bodyPr anchorCtr="0" anchor="t" bIns="91425" lIns="91425" spcFirstLastPara="1" rIns="91425" wrap="square" tIns="91425">
            <a:spAutoFit/>
          </a:bodyPr>
          <a:lstStyle/>
          <a:p>
            <a:pPr indent="457200" lvl="0" marL="0" rtl="0" algn="ctr">
              <a:spcBef>
                <a:spcPts val="0"/>
              </a:spcBef>
              <a:spcAft>
                <a:spcPts val="0"/>
              </a:spcAft>
              <a:buClr>
                <a:schemeClr val="dk1"/>
              </a:buClr>
              <a:buSzPts val="2800"/>
              <a:buFont typeface="Arial"/>
              <a:buNone/>
            </a:pPr>
            <a:r>
              <a:rPr b="1" lang="pt-BR" sz="1600">
                <a:solidFill>
                  <a:schemeClr val="lt1"/>
                </a:solidFill>
                <a:latin typeface="Abel"/>
                <a:ea typeface="Abel"/>
                <a:cs typeface="Abel"/>
                <a:sym typeface="Abel"/>
              </a:rPr>
              <a:t>Class 2, Group 3</a:t>
            </a:r>
            <a:endParaRPr b="1" sz="1600">
              <a:solidFill>
                <a:schemeClr val="lt1"/>
              </a:solidFill>
              <a:latin typeface="Abel"/>
              <a:ea typeface="Abel"/>
              <a:cs typeface="Abel"/>
              <a:sym typeface="Abel"/>
            </a:endParaRPr>
          </a:p>
          <a:p>
            <a:pPr indent="0" lvl="0" marL="457200" rtl="0" algn="ctr">
              <a:spcBef>
                <a:spcPts val="1000"/>
              </a:spcBef>
              <a:spcAft>
                <a:spcPts val="0"/>
              </a:spcAft>
              <a:buNone/>
            </a:pPr>
            <a:r>
              <a:rPr lang="pt-BR" sz="1600">
                <a:solidFill>
                  <a:schemeClr val="lt1"/>
                </a:solidFill>
                <a:latin typeface="Abel"/>
                <a:ea typeface="Abel"/>
                <a:cs typeface="Abel"/>
                <a:sym typeface="Abel"/>
              </a:rPr>
              <a:t>Allan Sousa, up201800149</a:t>
            </a:r>
            <a:endParaRPr sz="1600">
              <a:solidFill>
                <a:schemeClr val="lt1"/>
              </a:solidFill>
              <a:latin typeface="Abel"/>
              <a:ea typeface="Abel"/>
              <a:cs typeface="Abel"/>
              <a:sym typeface="Abel"/>
            </a:endParaRPr>
          </a:p>
          <a:p>
            <a:pPr indent="0" lvl="0" marL="457200" rtl="0" algn="ctr">
              <a:spcBef>
                <a:spcPts val="0"/>
              </a:spcBef>
              <a:spcAft>
                <a:spcPts val="0"/>
              </a:spcAft>
              <a:buNone/>
            </a:pPr>
            <a:r>
              <a:rPr lang="pt-BR" sz="1600">
                <a:solidFill>
                  <a:schemeClr val="lt1"/>
                </a:solidFill>
                <a:latin typeface="Abel"/>
                <a:ea typeface="Abel"/>
                <a:cs typeface="Abel"/>
                <a:sym typeface="Abel"/>
              </a:rPr>
              <a:t>Breno Pimentel, up201800170</a:t>
            </a:r>
            <a:endParaRPr sz="1600">
              <a:solidFill>
                <a:schemeClr val="lt1"/>
              </a:solidFill>
              <a:latin typeface="Abel"/>
              <a:ea typeface="Abel"/>
              <a:cs typeface="Abel"/>
              <a:sym typeface="Abel"/>
            </a:endParaRPr>
          </a:p>
          <a:p>
            <a:pPr indent="0" lvl="0" marL="457200" rtl="0" algn="ctr">
              <a:spcBef>
                <a:spcPts val="0"/>
              </a:spcBef>
              <a:spcAft>
                <a:spcPts val="0"/>
              </a:spcAft>
              <a:buNone/>
            </a:pPr>
            <a:r>
              <a:rPr lang="pt-BR" sz="1600">
                <a:solidFill>
                  <a:schemeClr val="lt1"/>
                </a:solidFill>
                <a:latin typeface="Abel"/>
                <a:ea typeface="Abel"/>
                <a:cs typeface="Abel"/>
                <a:sym typeface="Abel"/>
              </a:rPr>
              <a:t>Carolina Guilhermino, up201800171</a:t>
            </a:r>
            <a:endParaRPr sz="1600">
              <a:solidFill>
                <a:schemeClr val="lt1"/>
              </a:solidFill>
              <a:latin typeface="Abel"/>
              <a:ea typeface="Abel"/>
              <a:cs typeface="Abel"/>
              <a:sym typeface="Abel"/>
            </a:endParaRPr>
          </a:p>
          <a:p>
            <a:pPr indent="0" lvl="0" marL="457200" rtl="0" algn="ctr">
              <a:spcBef>
                <a:spcPts val="0"/>
              </a:spcBef>
              <a:spcAft>
                <a:spcPts val="0"/>
              </a:spcAft>
              <a:buNone/>
            </a:pPr>
            <a:r>
              <a:rPr lang="pt-BR" sz="1600">
                <a:solidFill>
                  <a:schemeClr val="lt1"/>
                </a:solidFill>
                <a:latin typeface="Abel"/>
                <a:ea typeface="Abel"/>
                <a:cs typeface="Abel"/>
                <a:sym typeface="Abel"/>
              </a:rPr>
              <a:t>Juliane Marubayashi, up201800175</a:t>
            </a:r>
            <a:endParaRPr sz="1600">
              <a:solidFill>
                <a:schemeClr val="lt1"/>
              </a:solidFill>
              <a:latin typeface="Abel"/>
              <a:ea typeface="Abel"/>
              <a:cs typeface="Abel"/>
              <a:sym typeface="Abel"/>
            </a:endParaRPr>
          </a:p>
          <a:p>
            <a:pPr indent="0" lvl="0" marL="457200" rtl="0" algn="ctr">
              <a:spcBef>
                <a:spcPts val="0"/>
              </a:spcBef>
              <a:spcAft>
                <a:spcPts val="0"/>
              </a:spcAft>
              <a:buNone/>
            </a:pPr>
            <a:r>
              <a:rPr lang="pt-BR" sz="1600">
                <a:solidFill>
                  <a:schemeClr val="lt1"/>
                </a:solidFill>
                <a:latin typeface="Abel"/>
                <a:ea typeface="Abel"/>
                <a:cs typeface="Abel"/>
                <a:sym typeface="Abel"/>
              </a:rPr>
              <a:t>Hugo Guimarães, up201806490</a:t>
            </a:r>
            <a:endParaRPr sz="1600">
              <a:solidFill>
                <a:schemeClr val="lt1"/>
              </a:solidFill>
              <a:latin typeface="Abel"/>
              <a:ea typeface="Abel"/>
              <a:cs typeface="Abel"/>
              <a:sym typeface="Abel"/>
            </a:endParaRPr>
          </a:p>
          <a:p>
            <a:pPr indent="0" lvl="0" marL="457200" rtl="0" algn="ctr">
              <a:spcBef>
                <a:spcPts val="0"/>
              </a:spcBef>
              <a:spcAft>
                <a:spcPts val="0"/>
              </a:spcAft>
              <a:buNone/>
            </a:pPr>
            <a:r>
              <a:rPr lang="pt-BR" sz="1600">
                <a:solidFill>
                  <a:schemeClr val="lt1"/>
                </a:solidFill>
                <a:latin typeface="Abel"/>
                <a:ea typeface="Abel"/>
                <a:cs typeface="Abel"/>
                <a:sym typeface="Abel"/>
              </a:rPr>
              <a:t>Pedro Ponte, up201809694</a:t>
            </a:r>
            <a:endParaRPr sz="1600">
              <a:solidFill>
                <a:schemeClr val="lt1"/>
              </a:solidFill>
              <a:latin typeface="Abel"/>
              <a:ea typeface="Abel"/>
              <a:cs typeface="Abel"/>
              <a:sym typeface="Abel"/>
            </a:endParaRPr>
          </a:p>
          <a:p>
            <a:pPr indent="0" lvl="0" marL="0" rtl="0" algn="ctr">
              <a:spcBef>
                <a:spcPts val="0"/>
              </a:spcBef>
              <a:spcAft>
                <a:spcPts val="0"/>
              </a:spcAft>
              <a:buNone/>
            </a:pPr>
            <a:r>
              <a:t/>
            </a:r>
            <a:endParaRPr sz="1600">
              <a:solidFill>
                <a:schemeClr val="lt1"/>
              </a:solidFill>
              <a:latin typeface="Abel"/>
              <a:ea typeface="Abel"/>
              <a:cs typeface="Abel"/>
              <a:sym typeface="Abel"/>
            </a:endParaRPr>
          </a:p>
        </p:txBody>
      </p:sp>
      <p:sp>
        <p:nvSpPr>
          <p:cNvPr id="422" name="Google Shape;422;p32"/>
          <p:cNvSpPr txBox="1"/>
          <p:nvPr/>
        </p:nvSpPr>
        <p:spPr>
          <a:xfrm>
            <a:off x="3142200" y="1204425"/>
            <a:ext cx="28596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sz="3000">
                <a:solidFill>
                  <a:schemeClr val="lt1"/>
                </a:solidFill>
                <a:latin typeface="Playfair Display"/>
                <a:ea typeface="Playfair Display"/>
                <a:cs typeface="Playfair Display"/>
                <a:sym typeface="Playfair Display"/>
              </a:rPr>
              <a:t>THANK YOU!</a:t>
            </a:r>
            <a:endParaRPr sz="3000">
              <a:solidFill>
                <a:schemeClr val="lt1"/>
              </a:solidFill>
              <a:latin typeface="Playfair Display"/>
              <a:ea typeface="Playfair Display"/>
              <a:cs typeface="Playfair Display"/>
              <a:sym typeface="Playfair Displ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5"/>
          <p:cNvSpPr/>
          <p:nvPr/>
        </p:nvSpPr>
        <p:spPr>
          <a:xfrm>
            <a:off x="150" y="-25"/>
            <a:ext cx="9144000" cy="5143500"/>
          </a:xfrm>
          <a:prstGeom prst="rtTriangle">
            <a:avLst/>
          </a:prstGeom>
          <a:solidFill>
            <a:srgbClr val="E6B8A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5"/>
          <p:cNvSpPr txBox="1"/>
          <p:nvPr>
            <p:ph type="title"/>
          </p:nvPr>
        </p:nvSpPr>
        <p:spPr>
          <a:xfrm>
            <a:off x="2068650" y="2285400"/>
            <a:ext cx="50070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4500">
                <a:latin typeface="Playfair Display SemiBold"/>
                <a:ea typeface="Playfair Display SemiBold"/>
                <a:cs typeface="Playfair Display SemiBold"/>
                <a:sym typeface="Playfair Display SemiBold"/>
              </a:rPr>
              <a:t>INTRODUCTION</a:t>
            </a:r>
            <a:endParaRPr sz="4500">
              <a:latin typeface="Open Sans Light"/>
              <a:ea typeface="Open Sans Light"/>
              <a:cs typeface="Open Sans Light"/>
              <a:sym typeface="Open Sans Light"/>
            </a:endParaRPr>
          </a:p>
        </p:txBody>
      </p:sp>
      <p:cxnSp>
        <p:nvCxnSpPr>
          <p:cNvPr id="89" name="Google Shape;89;p15"/>
          <p:cNvCxnSpPr/>
          <p:nvPr/>
        </p:nvCxnSpPr>
        <p:spPr>
          <a:xfrm>
            <a:off x="2761650" y="3006850"/>
            <a:ext cx="3620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6"/>
          <p:cNvSpPr/>
          <p:nvPr/>
        </p:nvSpPr>
        <p:spPr>
          <a:xfrm>
            <a:off x="6250800" y="0"/>
            <a:ext cx="28932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txBox="1"/>
          <p:nvPr>
            <p:ph type="title"/>
          </p:nvPr>
        </p:nvSpPr>
        <p:spPr>
          <a:xfrm>
            <a:off x="145175" y="176175"/>
            <a:ext cx="85206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3000">
                <a:latin typeface="Playfair Display SemiBold"/>
                <a:ea typeface="Playfair Display SemiBold"/>
                <a:cs typeface="Playfair Display SemiBold"/>
                <a:sym typeface="Playfair Display SemiBold"/>
              </a:rPr>
              <a:t>ABOUT ZARA</a:t>
            </a:r>
            <a:endParaRPr sz="3000">
              <a:latin typeface="Open Sans Light"/>
              <a:ea typeface="Open Sans Light"/>
              <a:cs typeface="Open Sans Light"/>
              <a:sym typeface="Open Sans Light"/>
            </a:endParaRPr>
          </a:p>
        </p:txBody>
      </p:sp>
      <p:pic>
        <p:nvPicPr>
          <p:cNvPr id="96" name="Google Shape;96;p16"/>
          <p:cNvPicPr preferRelativeResize="0"/>
          <p:nvPr/>
        </p:nvPicPr>
        <p:blipFill rotWithShape="1">
          <a:blip r:embed="rId3">
            <a:alphaModFix/>
          </a:blip>
          <a:srcRect b="22033" l="0" r="0" t="15846"/>
          <a:stretch/>
        </p:blipFill>
        <p:spPr>
          <a:xfrm>
            <a:off x="6547725" y="615663"/>
            <a:ext cx="2299374" cy="2540776"/>
          </a:xfrm>
          <a:prstGeom prst="rect">
            <a:avLst/>
          </a:prstGeom>
          <a:noFill/>
          <a:ln>
            <a:noFill/>
          </a:ln>
        </p:spPr>
      </p:pic>
      <p:pic>
        <p:nvPicPr>
          <p:cNvPr id="97" name="Google Shape;97;p16"/>
          <p:cNvPicPr preferRelativeResize="0"/>
          <p:nvPr/>
        </p:nvPicPr>
        <p:blipFill>
          <a:blip r:embed="rId4">
            <a:alphaModFix/>
          </a:blip>
          <a:stretch>
            <a:fillRect/>
          </a:stretch>
        </p:blipFill>
        <p:spPr>
          <a:xfrm>
            <a:off x="6531450" y="3234438"/>
            <a:ext cx="2331924" cy="1293399"/>
          </a:xfrm>
          <a:prstGeom prst="rect">
            <a:avLst/>
          </a:prstGeom>
          <a:noFill/>
          <a:ln>
            <a:noFill/>
          </a:ln>
        </p:spPr>
      </p:pic>
      <p:sp>
        <p:nvSpPr>
          <p:cNvPr id="98" name="Google Shape;98;p16"/>
          <p:cNvSpPr txBox="1"/>
          <p:nvPr/>
        </p:nvSpPr>
        <p:spPr>
          <a:xfrm>
            <a:off x="145175" y="1192925"/>
            <a:ext cx="58350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latin typeface="Abel"/>
                <a:ea typeface="Abel"/>
                <a:cs typeface="Abel"/>
                <a:sym typeface="Abel"/>
              </a:rPr>
              <a:t>Zara is a </a:t>
            </a:r>
            <a:r>
              <a:rPr lang="pt-BR" sz="2000">
                <a:latin typeface="Abel"/>
                <a:ea typeface="Abel"/>
                <a:cs typeface="Abel"/>
                <a:sym typeface="Abel"/>
              </a:rPr>
              <a:t>Spanish</a:t>
            </a:r>
            <a:r>
              <a:rPr lang="pt-BR" sz="2000">
                <a:latin typeface="Abel"/>
                <a:ea typeface="Abel"/>
                <a:cs typeface="Abel"/>
                <a:sym typeface="Abel"/>
              </a:rPr>
              <a:t> </a:t>
            </a:r>
            <a:r>
              <a:rPr lang="pt-BR" sz="2000">
                <a:latin typeface="Abel"/>
                <a:ea typeface="Abel"/>
                <a:cs typeface="Abel"/>
                <a:sym typeface="Abel"/>
              </a:rPr>
              <a:t>multinational</a:t>
            </a:r>
            <a:r>
              <a:rPr lang="pt-BR" sz="2000">
                <a:latin typeface="Abel"/>
                <a:ea typeface="Abel"/>
                <a:cs typeface="Abel"/>
                <a:sym typeface="Abel"/>
              </a:rPr>
              <a:t> retail enterprise created in 1975, initially called Zorba. </a:t>
            </a:r>
            <a:endParaRPr sz="2000">
              <a:latin typeface="Abel"/>
              <a:ea typeface="Abel"/>
              <a:cs typeface="Abel"/>
              <a:sym typeface="Abel"/>
            </a:endParaRPr>
          </a:p>
          <a:p>
            <a:pPr indent="0" lvl="0" marL="0" rtl="0" algn="l">
              <a:spcBef>
                <a:spcPts val="0"/>
              </a:spcBef>
              <a:spcAft>
                <a:spcPts val="0"/>
              </a:spcAft>
              <a:buNone/>
            </a:pPr>
            <a:r>
              <a:rPr lang="pt-BR" sz="2000">
                <a:latin typeface="Abel"/>
                <a:ea typeface="Abel"/>
                <a:cs typeface="Abel"/>
                <a:sym typeface="Abel"/>
              </a:rPr>
              <a:t>One of the most profitable </a:t>
            </a:r>
            <a:r>
              <a:rPr lang="pt-BR" sz="2000">
                <a:latin typeface="Abel"/>
                <a:ea typeface="Abel"/>
                <a:cs typeface="Abel"/>
                <a:sym typeface="Abel"/>
              </a:rPr>
              <a:t>apparel</a:t>
            </a:r>
            <a:r>
              <a:rPr lang="pt-BR" sz="2000">
                <a:latin typeface="Abel"/>
                <a:ea typeface="Abel"/>
                <a:cs typeface="Abel"/>
                <a:sym typeface="Abel"/>
              </a:rPr>
              <a:t> </a:t>
            </a:r>
            <a:r>
              <a:rPr lang="pt-BR" sz="2000">
                <a:latin typeface="Abel"/>
                <a:ea typeface="Abel"/>
                <a:cs typeface="Abel"/>
                <a:sym typeface="Abel"/>
              </a:rPr>
              <a:t>enterprises</a:t>
            </a:r>
            <a:r>
              <a:rPr lang="pt-BR" sz="2000">
                <a:latin typeface="Abel"/>
                <a:ea typeface="Abel"/>
                <a:cs typeface="Abel"/>
                <a:sym typeface="Abel"/>
              </a:rPr>
              <a:t> in the market nowadays and one of the pioneers of the called fast-fashion. </a:t>
            </a:r>
            <a:endParaRPr sz="2000">
              <a:latin typeface="Abel"/>
              <a:ea typeface="Abel"/>
              <a:cs typeface="Abel"/>
              <a:sym typeface="Abe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3278500" y="163375"/>
            <a:ext cx="45099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Clr>
                <a:schemeClr val="dk1"/>
              </a:buClr>
              <a:buSzPts val="1100"/>
              <a:buFont typeface="Arial"/>
              <a:buNone/>
            </a:pPr>
            <a:r>
              <a:rPr lang="pt-BR" sz="3000">
                <a:latin typeface="Playfair Display SemiBold"/>
                <a:ea typeface="Playfair Display SemiBold"/>
                <a:cs typeface="Playfair Display SemiBold"/>
                <a:sym typeface="Playfair Display SemiBold"/>
              </a:rPr>
              <a:t>ABOUT SHEIN</a:t>
            </a:r>
            <a:endParaRPr sz="3000">
              <a:latin typeface="Open Sans Light"/>
              <a:ea typeface="Open Sans Light"/>
              <a:cs typeface="Open Sans Light"/>
              <a:sym typeface="Open Sans Light"/>
            </a:endParaRPr>
          </a:p>
        </p:txBody>
      </p:sp>
      <p:pic>
        <p:nvPicPr>
          <p:cNvPr id="104" name="Google Shape;104;p17"/>
          <p:cNvPicPr preferRelativeResize="0"/>
          <p:nvPr/>
        </p:nvPicPr>
        <p:blipFill>
          <a:blip r:embed="rId3">
            <a:alphaModFix/>
          </a:blip>
          <a:stretch>
            <a:fillRect/>
          </a:stretch>
        </p:blipFill>
        <p:spPr>
          <a:xfrm>
            <a:off x="1" y="1"/>
            <a:ext cx="2893220" cy="5143502"/>
          </a:xfrm>
          <a:prstGeom prst="rect">
            <a:avLst/>
          </a:prstGeom>
          <a:noFill/>
          <a:ln>
            <a:noFill/>
          </a:ln>
        </p:spPr>
      </p:pic>
      <p:sp>
        <p:nvSpPr>
          <p:cNvPr id="105" name="Google Shape;105;p17"/>
          <p:cNvSpPr txBox="1"/>
          <p:nvPr/>
        </p:nvSpPr>
        <p:spPr>
          <a:xfrm>
            <a:off x="3278500" y="983750"/>
            <a:ext cx="58311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solidFill>
                  <a:schemeClr val="dk1"/>
                </a:solidFill>
                <a:latin typeface="Abel"/>
                <a:ea typeface="Abel"/>
                <a:cs typeface="Abel"/>
                <a:sym typeface="Abel"/>
              </a:rPr>
              <a:t>SHEIN is a Chinese enterprise, B2C fast fashion e-commerce platform, focused mainly in women wearing. SHEIN’s concept is: “everyone can enjoy the beauty of fashion!”. </a:t>
            </a:r>
            <a:endParaRPr sz="2000">
              <a:solidFill>
                <a:schemeClr val="dk1"/>
              </a:solidFill>
              <a:latin typeface="Abel"/>
              <a:ea typeface="Abel"/>
              <a:cs typeface="Abel"/>
              <a:sym typeface="Abel"/>
            </a:endParaRPr>
          </a:p>
          <a:p>
            <a:pPr indent="0" lvl="0" marL="0" rtl="0" algn="l">
              <a:spcBef>
                <a:spcPts val="0"/>
              </a:spcBef>
              <a:spcAft>
                <a:spcPts val="0"/>
              </a:spcAft>
              <a:buNone/>
            </a:pPr>
            <a:r>
              <a:rPr lang="pt-BR" sz="2000">
                <a:solidFill>
                  <a:schemeClr val="dk1"/>
                </a:solidFill>
                <a:latin typeface="Abel"/>
                <a:ea typeface="Abel"/>
                <a:cs typeface="Abel"/>
                <a:sym typeface="Abel"/>
              </a:rPr>
              <a:t>SHEIN began as a wedding dress seller and rapidly </a:t>
            </a:r>
            <a:r>
              <a:rPr lang="pt-BR" sz="2000">
                <a:solidFill>
                  <a:schemeClr val="dk1"/>
                </a:solidFill>
                <a:latin typeface="Abel"/>
                <a:ea typeface="Abel"/>
                <a:cs typeface="Abel"/>
                <a:sym typeface="Abel"/>
              </a:rPr>
              <a:t>expanded</a:t>
            </a:r>
            <a:r>
              <a:rPr lang="pt-BR" sz="2000">
                <a:solidFill>
                  <a:schemeClr val="dk1"/>
                </a:solidFill>
                <a:latin typeface="Abel"/>
                <a:ea typeface="Abel"/>
                <a:cs typeface="Abel"/>
                <a:sym typeface="Abel"/>
              </a:rPr>
              <a:t> its products to general </a:t>
            </a:r>
            <a:r>
              <a:rPr lang="pt-BR" sz="2000">
                <a:solidFill>
                  <a:schemeClr val="dk1"/>
                </a:solidFill>
                <a:latin typeface="Abel"/>
                <a:ea typeface="Abel"/>
                <a:cs typeface="Abel"/>
                <a:sym typeface="Abel"/>
              </a:rPr>
              <a:t>apparel in worldwide scale. </a:t>
            </a:r>
            <a:endParaRPr sz="2000">
              <a:solidFill>
                <a:schemeClr val="dk1"/>
              </a:solidFill>
              <a:latin typeface="Abel"/>
              <a:ea typeface="Abel"/>
              <a:cs typeface="Abel"/>
              <a:sym typeface="Abel"/>
            </a:endParaRPr>
          </a:p>
          <a:p>
            <a:pPr indent="0" lvl="0" marL="0" rtl="0" algn="l">
              <a:spcBef>
                <a:spcPts val="0"/>
              </a:spcBef>
              <a:spcAft>
                <a:spcPts val="0"/>
              </a:spcAft>
              <a:buNone/>
            </a:pPr>
            <a:r>
              <a:rPr lang="pt-BR" sz="2000">
                <a:solidFill>
                  <a:schemeClr val="dk1"/>
                </a:solidFill>
                <a:latin typeface="Abel"/>
                <a:ea typeface="Abel"/>
                <a:cs typeface="Abel"/>
                <a:sym typeface="Abel"/>
              </a:rPr>
              <a:t>With a great business model, it quickly became profitable.</a:t>
            </a:r>
            <a:endParaRPr sz="2000">
              <a:solidFill>
                <a:schemeClr val="dk1"/>
              </a:solidFill>
              <a:latin typeface="Abel"/>
              <a:ea typeface="Abel"/>
              <a:cs typeface="Abel"/>
              <a:sym typeface="Abel"/>
            </a:endParaRPr>
          </a:p>
          <a:p>
            <a:pPr indent="0" lvl="0" marL="0" rtl="0" algn="l">
              <a:spcBef>
                <a:spcPts val="0"/>
              </a:spcBef>
              <a:spcAft>
                <a:spcPts val="0"/>
              </a:spcAft>
              <a:buNone/>
            </a:pPr>
            <a:r>
              <a:t/>
            </a:r>
            <a:endParaRPr sz="2000">
              <a:solidFill>
                <a:schemeClr val="dk1"/>
              </a:solidFill>
              <a:latin typeface="Abel"/>
              <a:ea typeface="Abel"/>
              <a:cs typeface="Abel"/>
              <a:sym typeface="A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lnSpc>
                <a:spcPct val="85000"/>
              </a:lnSpc>
              <a:spcBef>
                <a:spcPts val="0"/>
              </a:spcBef>
              <a:spcAft>
                <a:spcPts val="0"/>
              </a:spcAft>
              <a:buClr>
                <a:schemeClr val="dk1"/>
              </a:buClr>
              <a:buSzPts val="1100"/>
              <a:buFont typeface="Arial"/>
              <a:buNone/>
            </a:pPr>
            <a:r>
              <a:rPr lang="pt-BR" sz="3000">
                <a:latin typeface="Playfair Display SemiBold"/>
                <a:ea typeface="Playfair Display SemiBold"/>
                <a:cs typeface="Playfair Display SemiBold"/>
                <a:sym typeface="Playfair Display SemiBold"/>
              </a:rPr>
              <a:t>PROBLEM IDENTIFICATION</a:t>
            </a:r>
            <a:endParaRPr/>
          </a:p>
        </p:txBody>
      </p:sp>
      <p:sp>
        <p:nvSpPr>
          <p:cNvPr id="111" name="Google Shape;11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Despite SHEIN’s exponential growth in the previous few years, some problems have been raised lately:</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Product quality, as well as receiving products that were the wrong size or the wrong fit;</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SHEIN was also criticized for products that were culturally inappropriate and insensitive;</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Given the affordable prices of products, how SHEIN could possibly make money?</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Lack of transparency about its activities.</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Concerns about environmental impact caused by the fast-fashion industry</a:t>
            </a:r>
            <a:endParaRPr sz="1600">
              <a:solidFill>
                <a:srgbClr val="000000"/>
              </a:solidFill>
              <a:latin typeface="Abel"/>
              <a:ea typeface="Abel"/>
              <a:cs typeface="Abel"/>
              <a:sym typeface="Abel"/>
            </a:endParaRPr>
          </a:p>
          <a:p>
            <a:pPr indent="-330200" lvl="1" marL="914400" rtl="0" algn="l">
              <a:spcBef>
                <a:spcPts val="0"/>
              </a:spcBef>
              <a:spcAft>
                <a:spcPts val="0"/>
              </a:spcAft>
              <a:buClr>
                <a:srgbClr val="000000"/>
              </a:buClr>
              <a:buSzPts val="1600"/>
              <a:buFont typeface="Abel"/>
              <a:buChar char="○"/>
            </a:pPr>
            <a:r>
              <a:rPr lang="pt-BR" sz="1600">
                <a:solidFill>
                  <a:srgbClr val="000000"/>
                </a:solidFill>
                <a:latin typeface="Abel"/>
                <a:ea typeface="Abel"/>
                <a:cs typeface="Abel"/>
                <a:sym typeface="Abel"/>
              </a:rPr>
              <a:t>Like other Chinese brands, SHEIN faced political risks in the international market.</a:t>
            </a:r>
            <a:endParaRPr sz="1600">
              <a:solidFill>
                <a:srgbClr val="000000"/>
              </a:solidFill>
              <a:latin typeface="Abel"/>
              <a:ea typeface="Abel"/>
              <a:cs typeface="Abel"/>
              <a:sym typeface="Abel"/>
            </a:endParaRPr>
          </a:p>
          <a:p>
            <a:pPr indent="-330200" lvl="0" marL="457200" rtl="0" algn="l">
              <a:spcBef>
                <a:spcPts val="1000"/>
              </a:spcBef>
              <a:spcAft>
                <a:spcPts val="1200"/>
              </a:spcAft>
              <a:buClr>
                <a:srgbClr val="000000"/>
              </a:buClr>
              <a:buSzPts val="1600"/>
              <a:buFont typeface="Abel"/>
              <a:buChar char="●"/>
            </a:pPr>
            <a:r>
              <a:rPr lang="pt-BR" sz="1600">
                <a:solidFill>
                  <a:srgbClr val="000000"/>
                </a:solidFill>
                <a:latin typeface="Abel"/>
                <a:ea typeface="Abel"/>
                <a:cs typeface="Abel"/>
                <a:sym typeface="Abel"/>
              </a:rPr>
              <a:t>Taking that into account, the main question that we will explore and try to answer in the best way possible is: </a:t>
            </a:r>
            <a:r>
              <a:rPr b="1" lang="pt-BR" sz="1600">
                <a:solidFill>
                  <a:srgbClr val="000000"/>
                </a:solidFill>
                <a:latin typeface="Abel"/>
                <a:ea typeface="Abel"/>
                <a:cs typeface="Abel"/>
                <a:sym typeface="Abel"/>
              </a:rPr>
              <a:t>What should SHEIN do in its future strategy in order to in order to solve and overcome the problems described above?</a:t>
            </a:r>
            <a:endParaRPr b="1" sz="1600">
              <a:solidFill>
                <a:srgbClr val="000000"/>
              </a:solidFill>
              <a:latin typeface="Abel"/>
              <a:ea typeface="Abel"/>
              <a:cs typeface="Abel"/>
              <a:sym typeface="A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9"/>
          <p:cNvSpPr/>
          <p:nvPr/>
        </p:nvSpPr>
        <p:spPr>
          <a:xfrm>
            <a:off x="150" y="-25"/>
            <a:ext cx="9144000" cy="5143500"/>
          </a:xfrm>
          <a:prstGeom prst="rtTriangle">
            <a:avLst/>
          </a:prstGeom>
          <a:solidFill>
            <a:srgbClr val="E6B8A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9"/>
          <p:cNvSpPr txBox="1"/>
          <p:nvPr>
            <p:ph type="title"/>
          </p:nvPr>
        </p:nvSpPr>
        <p:spPr>
          <a:xfrm>
            <a:off x="2068650" y="2285400"/>
            <a:ext cx="5007000" cy="572700"/>
          </a:xfrm>
          <a:prstGeom prst="rect">
            <a:avLst/>
          </a:prstGeom>
        </p:spPr>
        <p:txBody>
          <a:bodyPr anchorCtr="0" anchor="t" bIns="91425" lIns="91425" spcFirstLastPara="1" rIns="91425" wrap="square" tIns="91425">
            <a:noAutofit/>
          </a:bodyPr>
          <a:lstStyle/>
          <a:p>
            <a:pPr indent="0" lvl="0" marL="0" rtl="0" algn="ctr">
              <a:lnSpc>
                <a:spcPct val="85000"/>
              </a:lnSpc>
              <a:spcBef>
                <a:spcPts val="0"/>
              </a:spcBef>
              <a:spcAft>
                <a:spcPts val="0"/>
              </a:spcAft>
              <a:buClr>
                <a:schemeClr val="dk1"/>
              </a:buClr>
              <a:buSzPts val="1100"/>
              <a:buFont typeface="Arial"/>
              <a:buNone/>
            </a:pPr>
            <a:r>
              <a:rPr lang="pt-BR" sz="4500">
                <a:latin typeface="Playfair Display SemiBold"/>
                <a:ea typeface="Playfair Display SemiBold"/>
                <a:cs typeface="Playfair Display SemiBold"/>
                <a:sym typeface="Playfair Display SemiBold"/>
              </a:rPr>
              <a:t>QUESTIONS</a:t>
            </a:r>
            <a:endParaRPr sz="4500">
              <a:latin typeface="Open Sans Light"/>
              <a:ea typeface="Open Sans Light"/>
              <a:cs typeface="Open Sans Light"/>
              <a:sym typeface="Open Sans Light"/>
            </a:endParaRPr>
          </a:p>
        </p:txBody>
      </p:sp>
      <p:cxnSp>
        <p:nvCxnSpPr>
          <p:cNvPr id="118" name="Google Shape;118;p19"/>
          <p:cNvCxnSpPr/>
          <p:nvPr/>
        </p:nvCxnSpPr>
        <p:spPr>
          <a:xfrm>
            <a:off x="2761650" y="3006850"/>
            <a:ext cx="36207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0"/>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0"/>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FIRST</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Open Sans Light"/>
              <a:ea typeface="Open Sans Light"/>
              <a:cs typeface="Open Sans Light"/>
              <a:sym typeface="Open Sans Light"/>
            </a:endParaRPr>
          </a:p>
        </p:txBody>
      </p:sp>
      <p:cxnSp>
        <p:nvCxnSpPr>
          <p:cNvPr id="125" name="Google Shape;125;p20"/>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126" name="Google Shape;126;p20"/>
          <p:cNvSpPr txBox="1"/>
          <p:nvPr/>
        </p:nvSpPr>
        <p:spPr>
          <a:xfrm>
            <a:off x="105525" y="1127975"/>
            <a:ext cx="145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How attractive is the apparel industry?</a:t>
            </a:r>
            <a:endParaRPr b="1">
              <a:solidFill>
                <a:schemeClr val="lt1"/>
              </a:solidFill>
              <a:latin typeface="Abel"/>
              <a:ea typeface="Abel"/>
              <a:cs typeface="Abel"/>
              <a:sym typeface="Abel"/>
            </a:endParaRPr>
          </a:p>
        </p:txBody>
      </p:sp>
      <p:sp>
        <p:nvSpPr>
          <p:cNvPr id="127" name="Google Shape;127;p20"/>
          <p:cNvSpPr txBox="1"/>
          <p:nvPr/>
        </p:nvSpPr>
        <p:spPr>
          <a:xfrm>
            <a:off x="2880000" y="1161775"/>
            <a:ext cx="246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dk1"/>
                </a:solidFill>
                <a:latin typeface="Playfair Display SemiBold"/>
                <a:ea typeface="Playfair Display SemiBold"/>
                <a:cs typeface="Playfair Display SemiBold"/>
                <a:sym typeface="Playfair Display SemiBold"/>
              </a:rPr>
              <a:t>COMPETITIVE RIVALRY</a:t>
            </a:r>
            <a:endParaRPr>
              <a:latin typeface="Playfair Display SemiBold"/>
              <a:ea typeface="Playfair Display SemiBold"/>
              <a:cs typeface="Playfair Display SemiBold"/>
              <a:sym typeface="Playfair Display SemiBold"/>
            </a:endParaRPr>
          </a:p>
        </p:txBody>
      </p:sp>
      <p:sp>
        <p:nvSpPr>
          <p:cNvPr id="128" name="Google Shape;128;p20"/>
          <p:cNvSpPr txBox="1"/>
          <p:nvPr/>
        </p:nvSpPr>
        <p:spPr>
          <a:xfrm>
            <a:off x="2880000" y="1450725"/>
            <a:ext cx="5168400" cy="554100"/>
          </a:xfrm>
          <a:prstGeom prst="rect">
            <a:avLst/>
          </a:prstGeom>
          <a:noFill/>
          <a:ln>
            <a:noFill/>
          </a:ln>
        </p:spPr>
        <p:txBody>
          <a:bodyPr anchorCtr="0" anchor="t" bIns="91425" lIns="91425" spcFirstLastPara="1" rIns="91425" wrap="square" tIns="91425">
            <a:spAutoFit/>
          </a:bodyPr>
          <a:lstStyle/>
          <a:p>
            <a:pPr indent="-166199" lvl="0" marL="89999" rtl="0" algn="l">
              <a:spcBef>
                <a:spcPts val="0"/>
              </a:spcBef>
              <a:spcAft>
                <a:spcPts val="0"/>
              </a:spcAft>
              <a:buSzPts val="1200"/>
              <a:buFont typeface="Abel"/>
              <a:buChar char="●"/>
            </a:pPr>
            <a:r>
              <a:rPr lang="pt-BR" sz="1200">
                <a:latin typeface="Abel"/>
                <a:ea typeface="Abel"/>
                <a:cs typeface="Abel"/>
                <a:sym typeface="Abel"/>
              </a:rPr>
              <a:t>Large numbers of retailers who sell very similar products;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Market is quickly becoming saturated with very similar products;</a:t>
            </a:r>
            <a:endParaRPr sz="1200">
              <a:latin typeface="Abel"/>
              <a:ea typeface="Abel"/>
              <a:cs typeface="Abel"/>
              <a:sym typeface="Abel"/>
            </a:endParaRPr>
          </a:p>
        </p:txBody>
      </p:sp>
      <p:sp>
        <p:nvSpPr>
          <p:cNvPr id="129" name="Google Shape;129;p20"/>
          <p:cNvSpPr txBox="1"/>
          <p:nvPr/>
        </p:nvSpPr>
        <p:spPr>
          <a:xfrm>
            <a:off x="2880000" y="-12"/>
            <a:ext cx="193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dk1"/>
                </a:solidFill>
                <a:latin typeface="Playfair Display SemiBold"/>
                <a:ea typeface="Playfair Display SemiBold"/>
                <a:cs typeface="Playfair Display SemiBold"/>
                <a:sym typeface="Playfair Display SemiBold"/>
              </a:rPr>
              <a:t>SUPPLIER POWER</a:t>
            </a:r>
            <a:endParaRPr>
              <a:latin typeface="Playfair Display SemiBold"/>
              <a:ea typeface="Playfair Display SemiBold"/>
              <a:cs typeface="Playfair Display SemiBold"/>
              <a:sym typeface="Playfair Display SemiBold"/>
            </a:endParaRPr>
          </a:p>
        </p:txBody>
      </p:sp>
      <p:sp>
        <p:nvSpPr>
          <p:cNvPr id="130" name="Google Shape;130;p20"/>
          <p:cNvSpPr txBox="1"/>
          <p:nvPr/>
        </p:nvSpPr>
        <p:spPr>
          <a:xfrm>
            <a:off x="2880000" y="298450"/>
            <a:ext cx="7133100" cy="923400"/>
          </a:xfrm>
          <a:prstGeom prst="rect">
            <a:avLst/>
          </a:prstGeom>
          <a:noFill/>
          <a:ln>
            <a:noFill/>
          </a:ln>
        </p:spPr>
        <p:txBody>
          <a:bodyPr anchorCtr="0" anchor="t" bIns="91425" lIns="91425" spcFirstLastPara="1" rIns="91425" wrap="square" tIns="91425">
            <a:spAutoFit/>
          </a:bodyPr>
          <a:lstStyle/>
          <a:p>
            <a:pPr indent="-166199" lvl="0" marL="89999" rtl="0" algn="l">
              <a:spcBef>
                <a:spcPts val="0"/>
              </a:spcBef>
              <a:spcAft>
                <a:spcPts val="0"/>
              </a:spcAft>
              <a:buSzPts val="1200"/>
              <a:buFont typeface="Abel"/>
              <a:buChar char="●"/>
            </a:pPr>
            <a:r>
              <a:rPr lang="pt-BR" sz="1200">
                <a:latin typeface="Abel"/>
                <a:ea typeface="Abel"/>
                <a:cs typeface="Abel"/>
                <a:sym typeface="Abel"/>
              </a:rPr>
              <a:t>Several suppliers;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Have the power to influence price, as well as the availability of resources/inputs;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Are most powerful when companies are dependent on them and cannot switch to other suppliers;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Relatively small and insignificant force in apparel industry.</a:t>
            </a:r>
            <a:endParaRPr sz="1200">
              <a:latin typeface="Abel"/>
              <a:ea typeface="Abel"/>
              <a:cs typeface="Abel"/>
              <a:sym typeface="Abel"/>
            </a:endParaRPr>
          </a:p>
        </p:txBody>
      </p:sp>
      <p:sp>
        <p:nvSpPr>
          <p:cNvPr id="131" name="Google Shape;131;p20"/>
          <p:cNvSpPr txBox="1"/>
          <p:nvPr/>
        </p:nvSpPr>
        <p:spPr>
          <a:xfrm>
            <a:off x="2880000" y="3542788"/>
            <a:ext cx="239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latin typeface="Playfair Display SemiBold"/>
                <a:ea typeface="Playfair Display SemiBold"/>
                <a:cs typeface="Playfair Display SemiBold"/>
                <a:sym typeface="Playfair Display SemiBold"/>
              </a:rPr>
              <a:t>BUYER POWER</a:t>
            </a:r>
            <a:endParaRPr>
              <a:latin typeface="Playfair Display SemiBold"/>
              <a:ea typeface="Playfair Display SemiBold"/>
              <a:cs typeface="Playfair Display SemiBold"/>
              <a:sym typeface="Playfair Display SemiBold"/>
            </a:endParaRPr>
          </a:p>
        </p:txBody>
      </p:sp>
      <p:sp>
        <p:nvSpPr>
          <p:cNvPr id="132" name="Google Shape;132;p20"/>
          <p:cNvSpPr txBox="1"/>
          <p:nvPr/>
        </p:nvSpPr>
        <p:spPr>
          <a:xfrm>
            <a:off x="2880000" y="3838100"/>
            <a:ext cx="6384900" cy="1108200"/>
          </a:xfrm>
          <a:prstGeom prst="rect">
            <a:avLst/>
          </a:prstGeom>
          <a:noFill/>
          <a:ln>
            <a:noFill/>
          </a:ln>
        </p:spPr>
        <p:txBody>
          <a:bodyPr anchorCtr="0" anchor="t" bIns="91425" lIns="91425" spcFirstLastPara="1" rIns="91425" wrap="square" tIns="91425">
            <a:spAutoFit/>
          </a:bodyPr>
          <a:lstStyle/>
          <a:p>
            <a:pPr indent="-166199" lvl="0" marL="89999" rtl="0" algn="l">
              <a:spcBef>
                <a:spcPts val="0"/>
              </a:spcBef>
              <a:spcAft>
                <a:spcPts val="0"/>
              </a:spcAft>
              <a:buSzPts val="1200"/>
              <a:buFont typeface="Abel"/>
              <a:buChar char="●"/>
            </a:pPr>
            <a:r>
              <a:rPr lang="pt-BR" sz="1200">
                <a:latin typeface="Abel"/>
                <a:ea typeface="Abel"/>
                <a:cs typeface="Abel"/>
                <a:sym typeface="Abel"/>
              </a:rPr>
              <a:t>Buyers can choose to push down prices, not buy products, or switch retailers;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Customers are well-informed, can choose from several alternatives, and can switch easily between the several brands in the market;</a:t>
            </a:r>
            <a:endParaRPr sz="1200">
              <a:latin typeface="Abel"/>
              <a:ea typeface="Abel"/>
              <a:cs typeface="Abel"/>
              <a:sym typeface="Abel"/>
            </a:endParaRPr>
          </a:p>
          <a:p>
            <a:pPr indent="-153499" lvl="0" marL="89999" rtl="0" algn="l">
              <a:spcBef>
                <a:spcPts val="0"/>
              </a:spcBef>
              <a:spcAft>
                <a:spcPts val="0"/>
              </a:spcAft>
              <a:buSzPts val="1000"/>
              <a:buFont typeface="Abel"/>
              <a:buChar char="●"/>
            </a:pPr>
            <a:r>
              <a:rPr lang="pt-BR" sz="1200">
                <a:solidFill>
                  <a:schemeClr val="dk1"/>
                </a:solidFill>
                <a:latin typeface="Abel"/>
                <a:ea typeface="Abel"/>
                <a:cs typeface="Abel"/>
                <a:sym typeface="Abel"/>
              </a:rPr>
              <a:t>Customers force brands the n</a:t>
            </a:r>
            <a:r>
              <a:rPr lang="pt-BR" sz="1200">
                <a:solidFill>
                  <a:schemeClr val="dk1"/>
                </a:solidFill>
                <a:latin typeface="Abel"/>
                <a:ea typeface="Abel"/>
                <a:cs typeface="Abel"/>
                <a:sym typeface="Abel"/>
              </a:rPr>
              <a:t>ecessity to adapt to new trends;</a:t>
            </a:r>
            <a:endParaRPr sz="1200">
              <a:solidFill>
                <a:schemeClr val="dk1"/>
              </a:solidFill>
              <a:latin typeface="Abel"/>
              <a:ea typeface="Abel"/>
              <a:cs typeface="Abel"/>
              <a:sym typeface="Abel"/>
            </a:endParaRPr>
          </a:p>
          <a:p>
            <a:pPr indent="-166199" lvl="0" marL="89999" rtl="0" algn="l">
              <a:spcBef>
                <a:spcPts val="0"/>
              </a:spcBef>
              <a:spcAft>
                <a:spcPts val="0"/>
              </a:spcAft>
              <a:buClr>
                <a:schemeClr val="dk1"/>
              </a:buClr>
              <a:buSzPts val="1200"/>
              <a:buFont typeface="Abel"/>
              <a:buChar char="●"/>
            </a:pPr>
            <a:r>
              <a:rPr lang="pt-BR" sz="1200">
                <a:solidFill>
                  <a:schemeClr val="dk1"/>
                </a:solidFill>
                <a:latin typeface="Abel"/>
                <a:ea typeface="Abel"/>
                <a:cs typeface="Abel"/>
                <a:sym typeface="Abel"/>
              </a:rPr>
              <a:t>Websites and apps have become indispensable.</a:t>
            </a:r>
            <a:endParaRPr sz="1200">
              <a:solidFill>
                <a:schemeClr val="dk1"/>
              </a:solidFill>
              <a:latin typeface="Abel"/>
              <a:ea typeface="Abel"/>
              <a:cs typeface="Abel"/>
              <a:sym typeface="Abel"/>
            </a:endParaRPr>
          </a:p>
        </p:txBody>
      </p:sp>
      <p:sp>
        <p:nvSpPr>
          <p:cNvPr id="133" name="Google Shape;133;p20"/>
          <p:cNvSpPr txBox="1"/>
          <p:nvPr/>
        </p:nvSpPr>
        <p:spPr>
          <a:xfrm>
            <a:off x="2880000" y="2752100"/>
            <a:ext cx="27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solidFill>
                  <a:schemeClr val="dk1"/>
                </a:solidFill>
                <a:latin typeface="Playfair Display SemiBold"/>
                <a:ea typeface="Playfair Display SemiBold"/>
                <a:cs typeface="Playfair Display SemiBold"/>
                <a:sym typeface="Playfair Display SemiBold"/>
              </a:rPr>
              <a:t>THREAT OF NEW ENTRY</a:t>
            </a:r>
            <a:endParaRPr>
              <a:latin typeface="Playfair Display SemiBold"/>
              <a:ea typeface="Playfair Display SemiBold"/>
              <a:cs typeface="Playfair Display SemiBold"/>
              <a:sym typeface="Playfair Display SemiBold"/>
            </a:endParaRPr>
          </a:p>
        </p:txBody>
      </p:sp>
      <p:sp>
        <p:nvSpPr>
          <p:cNvPr id="134" name="Google Shape;134;p20"/>
          <p:cNvSpPr txBox="1"/>
          <p:nvPr/>
        </p:nvSpPr>
        <p:spPr>
          <a:xfrm>
            <a:off x="2879154" y="3076100"/>
            <a:ext cx="5425200" cy="554100"/>
          </a:xfrm>
          <a:prstGeom prst="rect">
            <a:avLst/>
          </a:prstGeom>
          <a:noFill/>
          <a:ln>
            <a:noFill/>
          </a:ln>
        </p:spPr>
        <p:txBody>
          <a:bodyPr anchorCtr="0" anchor="t" bIns="91425" lIns="91425" spcFirstLastPara="1" rIns="91425" wrap="square" tIns="91425">
            <a:spAutoFit/>
          </a:bodyPr>
          <a:lstStyle/>
          <a:p>
            <a:pPr indent="-166199" lvl="0" marL="89999" rtl="0" algn="l">
              <a:spcBef>
                <a:spcPts val="0"/>
              </a:spcBef>
              <a:spcAft>
                <a:spcPts val="0"/>
              </a:spcAft>
              <a:buSzPts val="1200"/>
              <a:buFont typeface="Abel"/>
              <a:buChar char="●"/>
            </a:pPr>
            <a:r>
              <a:rPr lang="pt-BR" sz="1200">
                <a:latin typeface="Abel"/>
                <a:ea typeface="Abel"/>
                <a:cs typeface="Abel"/>
                <a:sym typeface="Abel"/>
              </a:rPr>
              <a:t>High investment is necessary to adapt to the digitalization model;</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Low entry barriers, but it’s difficult to </a:t>
            </a:r>
            <a:r>
              <a:rPr lang="pt-BR" sz="1200">
                <a:latin typeface="Abel"/>
                <a:ea typeface="Abel"/>
                <a:cs typeface="Abel"/>
                <a:sym typeface="Abel"/>
              </a:rPr>
              <a:t>build a great reputation.</a:t>
            </a:r>
            <a:endParaRPr sz="1200">
              <a:latin typeface="Abel"/>
              <a:ea typeface="Abel"/>
              <a:cs typeface="Abel"/>
              <a:sym typeface="Abel"/>
            </a:endParaRPr>
          </a:p>
        </p:txBody>
      </p:sp>
      <p:sp>
        <p:nvSpPr>
          <p:cNvPr id="135" name="Google Shape;135;p20"/>
          <p:cNvSpPr txBox="1"/>
          <p:nvPr/>
        </p:nvSpPr>
        <p:spPr>
          <a:xfrm>
            <a:off x="2880000" y="1975213"/>
            <a:ext cx="270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a:latin typeface="Playfair Display SemiBold"/>
                <a:ea typeface="Playfair Display SemiBold"/>
                <a:cs typeface="Playfair Display SemiBold"/>
                <a:sym typeface="Playfair Display SemiBold"/>
              </a:rPr>
              <a:t>THREAT OF SUBSTITUTION</a:t>
            </a:r>
            <a:endParaRPr>
              <a:latin typeface="Playfair Display SemiBold"/>
              <a:ea typeface="Playfair Display SemiBold"/>
              <a:cs typeface="Playfair Display SemiBold"/>
              <a:sym typeface="Playfair Display SemiBold"/>
            </a:endParaRPr>
          </a:p>
        </p:txBody>
      </p:sp>
      <p:sp>
        <p:nvSpPr>
          <p:cNvPr id="136" name="Google Shape;136;p20"/>
          <p:cNvSpPr txBox="1"/>
          <p:nvPr/>
        </p:nvSpPr>
        <p:spPr>
          <a:xfrm>
            <a:off x="2880000" y="2266950"/>
            <a:ext cx="6061200" cy="554100"/>
          </a:xfrm>
          <a:prstGeom prst="rect">
            <a:avLst/>
          </a:prstGeom>
          <a:noFill/>
          <a:ln>
            <a:noFill/>
          </a:ln>
        </p:spPr>
        <p:txBody>
          <a:bodyPr anchorCtr="0" anchor="t" bIns="91425" lIns="91425" spcFirstLastPara="1" rIns="91425" wrap="square" tIns="91425">
            <a:spAutoFit/>
          </a:bodyPr>
          <a:lstStyle/>
          <a:p>
            <a:pPr indent="-166199" lvl="0" marL="89999" rtl="0" algn="l">
              <a:spcBef>
                <a:spcPts val="0"/>
              </a:spcBef>
              <a:spcAft>
                <a:spcPts val="0"/>
              </a:spcAft>
              <a:buSzPts val="1200"/>
              <a:buFont typeface="Abel"/>
              <a:buChar char="●"/>
            </a:pPr>
            <a:r>
              <a:rPr lang="pt-BR" sz="1200">
                <a:latin typeface="Abel"/>
                <a:ea typeface="Abel"/>
                <a:cs typeface="Abel"/>
                <a:sym typeface="Abel"/>
              </a:rPr>
              <a:t>There is little to substitute clothes with, but every brand has several competitors;</a:t>
            </a:r>
            <a:endParaRPr sz="1200">
              <a:latin typeface="Abel"/>
              <a:ea typeface="Abel"/>
              <a:cs typeface="Abel"/>
              <a:sym typeface="Abel"/>
            </a:endParaRPr>
          </a:p>
          <a:p>
            <a:pPr indent="-166199" lvl="0" marL="89999" rtl="0" algn="l">
              <a:spcBef>
                <a:spcPts val="0"/>
              </a:spcBef>
              <a:spcAft>
                <a:spcPts val="0"/>
              </a:spcAft>
              <a:buSzPts val="1200"/>
              <a:buFont typeface="Abel"/>
              <a:buChar char="●"/>
            </a:pPr>
            <a:r>
              <a:rPr lang="pt-BR" sz="1200">
                <a:latin typeface="Abel"/>
                <a:ea typeface="Abel"/>
                <a:cs typeface="Abel"/>
                <a:sym typeface="Abel"/>
              </a:rPr>
              <a:t>There are substitutes that can make high-end styles available at lower prices.</a:t>
            </a:r>
            <a:endParaRPr sz="1200">
              <a:latin typeface="Abel"/>
              <a:ea typeface="Abel"/>
              <a:cs typeface="Abel"/>
              <a:sym typeface="Abel"/>
            </a:endParaRPr>
          </a:p>
        </p:txBody>
      </p:sp>
      <p:grpSp>
        <p:nvGrpSpPr>
          <p:cNvPr id="137" name="Google Shape;137;p20"/>
          <p:cNvGrpSpPr/>
          <p:nvPr/>
        </p:nvGrpSpPr>
        <p:grpSpPr>
          <a:xfrm>
            <a:off x="1846891" y="1259847"/>
            <a:ext cx="648006" cy="648004"/>
            <a:chOff x="-5971525" y="3273750"/>
            <a:chExt cx="292250" cy="290650"/>
          </a:xfrm>
        </p:grpSpPr>
        <p:sp>
          <p:nvSpPr>
            <p:cNvPr id="138" name="Google Shape;138;p20"/>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0"/>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0" name="Google Shape;140;p20"/>
          <p:cNvGrpSpPr/>
          <p:nvPr/>
        </p:nvGrpSpPr>
        <p:grpSpPr>
          <a:xfrm>
            <a:off x="1846819" y="2031641"/>
            <a:ext cx="648001" cy="648001"/>
            <a:chOff x="2037825" y="3254050"/>
            <a:chExt cx="296175" cy="296175"/>
          </a:xfrm>
        </p:grpSpPr>
        <p:sp>
          <p:nvSpPr>
            <p:cNvPr id="141" name="Google Shape;141;p2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7" name="Google Shape;147;p20"/>
          <p:cNvGrpSpPr/>
          <p:nvPr/>
        </p:nvGrpSpPr>
        <p:grpSpPr>
          <a:xfrm>
            <a:off x="1846800" y="3883273"/>
            <a:ext cx="648004" cy="648000"/>
            <a:chOff x="-59869425" y="4102225"/>
            <a:chExt cx="319025" cy="315175"/>
          </a:xfrm>
        </p:grpSpPr>
        <p:sp>
          <p:nvSpPr>
            <p:cNvPr id="148" name="Google Shape;148;p2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 name="Google Shape;152;p20"/>
          <p:cNvGrpSpPr/>
          <p:nvPr/>
        </p:nvGrpSpPr>
        <p:grpSpPr>
          <a:xfrm>
            <a:off x="1846891" y="256242"/>
            <a:ext cx="648014" cy="647985"/>
            <a:chOff x="-59470075" y="3308975"/>
            <a:chExt cx="318200" cy="316075"/>
          </a:xfrm>
        </p:grpSpPr>
        <p:sp>
          <p:nvSpPr>
            <p:cNvPr id="153" name="Google Shape;153;p2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F4CC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 name="Google Shape;162;p20"/>
          <p:cNvSpPr/>
          <p:nvPr/>
        </p:nvSpPr>
        <p:spPr>
          <a:xfrm>
            <a:off x="1846900" y="2894800"/>
            <a:ext cx="648000" cy="648000"/>
          </a:xfrm>
          <a:prstGeom prst="mathPlus">
            <a:avLst>
              <a:gd fmla="val 23520" name="adj1"/>
            </a:avLst>
          </a:prstGeom>
          <a:solidFill>
            <a:srgbClr val="F4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1"/>
          <p:cNvSpPr/>
          <p:nvPr/>
        </p:nvSpPr>
        <p:spPr>
          <a:xfrm>
            <a:off x="7400" y="0"/>
            <a:ext cx="15543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txBox="1"/>
          <p:nvPr>
            <p:ph type="title"/>
          </p:nvPr>
        </p:nvSpPr>
        <p:spPr>
          <a:xfrm>
            <a:off x="105525" y="298450"/>
            <a:ext cx="1784400" cy="572700"/>
          </a:xfrm>
          <a:prstGeom prst="rect">
            <a:avLst/>
          </a:prstGeom>
        </p:spPr>
        <p:txBody>
          <a:bodyPr anchorCtr="0" anchor="t" bIns="91425" lIns="91425" spcFirstLastPara="1" rIns="91425" wrap="square" tIns="91425">
            <a:noAutofit/>
          </a:bodyPr>
          <a:lstStyle/>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SECOND </a:t>
            </a:r>
            <a:endParaRPr sz="1600">
              <a:solidFill>
                <a:schemeClr val="lt1"/>
              </a:solidFill>
              <a:latin typeface="Playfair Display SemiBold"/>
              <a:ea typeface="Playfair Display SemiBold"/>
              <a:cs typeface="Playfair Display SemiBold"/>
              <a:sym typeface="Playfair Display SemiBold"/>
            </a:endParaRPr>
          </a:p>
          <a:p>
            <a:pPr indent="0" lvl="0" marL="0" rtl="0" algn="l">
              <a:lnSpc>
                <a:spcPct val="85000"/>
              </a:lnSpc>
              <a:spcBef>
                <a:spcPts val="0"/>
              </a:spcBef>
              <a:spcAft>
                <a:spcPts val="0"/>
              </a:spcAft>
              <a:buNone/>
            </a:pPr>
            <a:r>
              <a:rPr lang="pt-BR" sz="1600">
                <a:solidFill>
                  <a:schemeClr val="lt1"/>
                </a:solidFill>
                <a:latin typeface="Playfair Display SemiBold"/>
                <a:ea typeface="Playfair Display SemiBold"/>
                <a:cs typeface="Playfair Display SemiBold"/>
                <a:sym typeface="Playfair Display SemiBold"/>
              </a:rPr>
              <a:t>QUESTION</a:t>
            </a:r>
            <a:endParaRPr sz="1600">
              <a:solidFill>
                <a:schemeClr val="lt1"/>
              </a:solidFill>
              <a:latin typeface="Playfair Display SemiBold"/>
              <a:ea typeface="Playfair Display SemiBold"/>
              <a:cs typeface="Playfair Display SemiBold"/>
              <a:sym typeface="Playfair Display SemiBold"/>
            </a:endParaRPr>
          </a:p>
        </p:txBody>
      </p:sp>
      <p:cxnSp>
        <p:nvCxnSpPr>
          <p:cNvPr id="169" name="Google Shape;169;p21"/>
          <p:cNvCxnSpPr/>
          <p:nvPr/>
        </p:nvCxnSpPr>
        <p:spPr>
          <a:xfrm>
            <a:off x="185025" y="917700"/>
            <a:ext cx="1169400" cy="0"/>
          </a:xfrm>
          <a:prstGeom prst="straightConnector1">
            <a:avLst/>
          </a:prstGeom>
          <a:noFill/>
          <a:ln cap="flat" cmpd="sng" w="9525">
            <a:solidFill>
              <a:schemeClr val="dk2"/>
            </a:solidFill>
            <a:prstDash val="solid"/>
            <a:round/>
            <a:headEnd len="med" w="med" type="none"/>
            <a:tailEnd len="med" w="med" type="none"/>
          </a:ln>
        </p:spPr>
      </p:cxnSp>
      <p:sp>
        <p:nvSpPr>
          <p:cNvPr id="170" name="Google Shape;170;p21"/>
          <p:cNvSpPr txBox="1"/>
          <p:nvPr/>
        </p:nvSpPr>
        <p:spPr>
          <a:xfrm>
            <a:off x="105525" y="1127975"/>
            <a:ext cx="14562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a:solidFill>
                  <a:schemeClr val="lt1"/>
                </a:solidFill>
                <a:latin typeface="Abel"/>
                <a:ea typeface="Abel"/>
                <a:cs typeface="Abel"/>
                <a:sym typeface="Abel"/>
              </a:rPr>
              <a:t>What is Zara’s business model</a:t>
            </a:r>
            <a:r>
              <a:rPr lang="pt-BR">
                <a:solidFill>
                  <a:schemeClr val="lt1"/>
                </a:solidFill>
                <a:latin typeface="Abel"/>
                <a:ea typeface="Abel"/>
                <a:cs typeface="Abel"/>
                <a:sym typeface="Abel"/>
              </a:rPr>
              <a:t>, and how did it evolve with digitalization?</a:t>
            </a:r>
            <a:endParaRPr>
              <a:solidFill>
                <a:schemeClr val="lt1"/>
              </a:solidFill>
              <a:latin typeface="Abel"/>
              <a:ea typeface="Abel"/>
              <a:cs typeface="Abel"/>
              <a:sym typeface="Abel"/>
            </a:endParaRPr>
          </a:p>
        </p:txBody>
      </p:sp>
      <p:pic>
        <p:nvPicPr>
          <p:cNvPr id="171" name="Google Shape;171;p21"/>
          <p:cNvPicPr preferRelativeResize="0"/>
          <p:nvPr/>
        </p:nvPicPr>
        <p:blipFill rotWithShape="1">
          <a:blip r:embed="rId3">
            <a:alphaModFix/>
          </a:blip>
          <a:srcRect b="2029" l="2335" r="2344" t="9365"/>
          <a:stretch/>
        </p:blipFill>
        <p:spPr>
          <a:xfrm>
            <a:off x="1561700" y="80175"/>
            <a:ext cx="7582300" cy="498315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